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</p:sldMasterIdLst>
  <p:notesMasterIdLst>
    <p:notesMasterId r:id="rId60"/>
  </p:notesMasterIdLst>
  <p:handoutMasterIdLst>
    <p:handoutMasterId r:id="rId61"/>
  </p:handoutMasterIdLst>
  <p:sldIdLst>
    <p:sldId id="291" r:id="rId2"/>
    <p:sldId id="364" r:id="rId3"/>
    <p:sldId id="359" r:id="rId4"/>
    <p:sldId id="417" r:id="rId5"/>
    <p:sldId id="418" r:id="rId6"/>
    <p:sldId id="419" r:id="rId7"/>
    <p:sldId id="346" r:id="rId8"/>
    <p:sldId id="347" r:id="rId9"/>
    <p:sldId id="351" r:id="rId10"/>
    <p:sldId id="352" r:id="rId11"/>
    <p:sldId id="365" r:id="rId12"/>
    <p:sldId id="366" r:id="rId13"/>
    <p:sldId id="416" r:id="rId14"/>
    <p:sldId id="376" r:id="rId15"/>
    <p:sldId id="405" r:id="rId16"/>
    <p:sldId id="413" r:id="rId17"/>
    <p:sldId id="377" r:id="rId18"/>
    <p:sldId id="410" r:id="rId19"/>
    <p:sldId id="378" r:id="rId20"/>
    <p:sldId id="409" r:id="rId21"/>
    <p:sldId id="380" r:id="rId22"/>
    <p:sldId id="414" r:id="rId23"/>
    <p:sldId id="379" r:id="rId24"/>
    <p:sldId id="381" r:id="rId25"/>
    <p:sldId id="412" r:id="rId26"/>
    <p:sldId id="384" r:id="rId27"/>
    <p:sldId id="383" r:id="rId28"/>
    <p:sldId id="382" r:id="rId29"/>
    <p:sldId id="406" r:id="rId30"/>
    <p:sldId id="387" r:id="rId31"/>
    <p:sldId id="407" r:id="rId32"/>
    <p:sldId id="386" r:id="rId33"/>
    <p:sldId id="408" r:id="rId34"/>
    <p:sldId id="385" r:id="rId35"/>
    <p:sldId id="389" r:id="rId36"/>
    <p:sldId id="415" r:id="rId37"/>
    <p:sldId id="388" r:id="rId38"/>
    <p:sldId id="392" r:id="rId39"/>
    <p:sldId id="391" r:id="rId40"/>
    <p:sldId id="404" r:id="rId41"/>
    <p:sldId id="403" r:id="rId42"/>
    <p:sldId id="390" r:id="rId43"/>
    <p:sldId id="394" r:id="rId44"/>
    <p:sldId id="396" r:id="rId45"/>
    <p:sldId id="395" r:id="rId46"/>
    <p:sldId id="398" r:id="rId47"/>
    <p:sldId id="399" r:id="rId48"/>
    <p:sldId id="411" r:id="rId49"/>
    <p:sldId id="397" r:id="rId50"/>
    <p:sldId id="357" r:id="rId51"/>
    <p:sldId id="350" r:id="rId52"/>
    <p:sldId id="330" r:id="rId53"/>
    <p:sldId id="355" r:id="rId54"/>
    <p:sldId id="331" r:id="rId55"/>
    <p:sldId id="335" r:id="rId56"/>
    <p:sldId id="354" r:id="rId57"/>
    <p:sldId id="336" r:id="rId58"/>
    <p:sldId id="362" r:id="rId5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3470" autoAdjust="0"/>
  </p:normalViewPr>
  <p:slideViewPr>
    <p:cSldViewPr>
      <p:cViewPr varScale="1">
        <p:scale>
          <a:sx n="109" d="100"/>
          <a:sy n="109" d="100"/>
        </p:scale>
        <p:origin x="-16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56;&#1072;&#1073;&#1086;&#1095;&#1072;&#1103;%202017%20&#1075;&#1086;&#1076;\&#1075;&#1086;&#1076;&#1086;&#1074;&#1086;&#1081;%20&#1086;&#1090;&#1095;&#1077;&#1090;%20&#1079;&#1072;%202016%20&#1075;&#1086;&#1076;%20&#1085;&#1072;%20&#1044;&#1091;&#1084;&#1091;\&#1074;&#1089;&#1087;&#1086;&#1084;&#1086;&#1075;&#1072;&#1090;&#1077;&#1083;&#1100;&#1085;&#1099;&#1077;%20&#1090;&#1072;&#1073;&#1083;&#1080;&#1094;&#109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56;&#1072;&#1073;&#1086;&#1095;&#1072;&#1103;%202017%20&#1075;&#1086;&#1076;\&#1075;&#1086;&#1076;&#1086;&#1074;&#1086;&#1081;%20&#1086;&#1090;&#1095;&#1077;&#1090;%20&#1079;&#1072;%202016%20&#1075;&#1086;&#1076;%20&#1085;&#1072;%20&#1044;&#1091;&#1084;&#1091;\&#1074;&#1089;&#1087;&#1086;&#1084;&#1086;&#1075;&#1072;&#1090;&#1077;&#1083;&#1100;&#1085;&#1099;&#1077;%20&#1090;&#1072;&#1073;&#1083;&#1080;&#109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56;&#1072;&#1073;&#1086;&#1095;&#1072;&#1103;%202017%20&#1075;&#1086;&#1076;\&#1075;&#1086;&#1076;&#1086;&#1074;&#1086;&#1081;%20&#1086;&#1090;&#1095;&#1077;&#1090;%20&#1079;&#1072;%202016%20&#1075;&#1086;&#1076;%20&#1085;&#1072;%20&#1044;&#1091;&#1084;&#1091;\&#1074;&#1089;&#1087;&#1086;&#1084;&#1086;&#1075;&#1072;&#1090;&#1077;&#1083;&#1100;&#1085;&#1099;&#1077;%20&#1090;&#1072;&#1073;&#1083;&#1080;&#109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56;&#1072;&#1073;&#1086;&#1095;&#1072;&#1103;%202017%20&#1075;&#1086;&#1076;\&#1075;&#1086;&#1076;&#1086;&#1074;&#1086;&#1081;%20&#1086;&#1090;&#1095;&#1077;&#1090;%20&#1079;&#1072;%202016%20&#1075;&#1086;&#1076;%20&#1085;&#1072;%20&#1044;&#1091;&#1084;&#1091;\&#1074;&#1089;&#1087;&#1086;&#1084;&#1086;&#1075;&#1072;&#1090;&#1077;&#1083;&#1100;&#1085;&#1099;&#1077;%20&#1090;&#1072;&#1073;&#1083;&#1080;&#1094;&#1099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56;&#1072;&#1073;&#1086;&#1095;&#1072;&#1103;%202017%20&#1075;&#1086;&#1076;\&#1075;&#1086;&#1076;&#1086;&#1074;&#1086;&#1081;%20&#1086;&#1090;&#1095;&#1077;&#1090;%20&#1079;&#1072;%202016%20&#1075;&#1086;&#1076;%20&#1085;&#1072;%20&#1044;&#1091;&#1084;&#1091;\&#1074;&#1089;&#1087;&#1086;&#1084;&#1086;&#1075;&#1072;&#1090;&#1077;&#1083;&#1100;&#1085;&#1099;&#1077;%20&#1090;&#1072;&#1073;&#1083;&#1080;&#1094;&#109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56;&#1072;&#1073;&#1086;&#1095;&#1072;&#1103;%202017%20&#1075;&#1086;&#1076;\&#1075;&#1086;&#1076;&#1086;&#1074;&#1086;&#1081;%20&#1086;&#1090;&#1095;&#1077;&#1090;%20&#1079;&#1072;%202016%20&#1075;&#1086;&#1076;%20&#1085;&#1072;%20&#1044;&#1091;&#1084;&#1091;\&#1074;&#1089;&#1087;&#1086;&#1084;&#1086;&#1075;&#1072;&#1090;&#1077;&#1083;&#1100;&#1085;&#1099;&#1077;%20&#1090;&#1072;&#1073;&#1083;&#1080;&#1094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88;&#1072;&#1073;&#1086;&#1095;&#1072;&#1103;%202016%20&#1075;&#1086;&#1076;\&#1088;&#1077;&#1096;&#1077;&#1085;&#1080;&#1103;%20&#1044;&#1091;&#1084;&#1099;\&#1075;&#1086;&#1076;&#1086;&#1074;&#1086;&#1081;%20&#1086;&#1090;&#1095;&#1077;&#1090;%20&#1079;&#1072;%202015%20&#1075;&#1086;&#1076;\&#1087;&#1088;&#1080;&#1083;&#1086;&#1078;&#1077;&#1085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9856914046587619E-3"/>
          <c:y val="4.2903411966571797E-2"/>
          <c:w val="0.55055653538495619"/>
          <c:h val="0.82600852991642859"/>
        </c:manualLayout>
      </c:layout>
      <c:pie3DChart>
        <c:varyColors val="1"/>
        <c:ser>
          <c:idx val="0"/>
          <c:order val="0"/>
          <c:explosion val="25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Лист3!$A$2:$A$7</c:f>
              <c:strCache>
                <c:ptCount val="6"/>
                <c:pt idx="0">
                  <c:v>Налог на доходы физических лиц  431 480,5</c:v>
                </c:pt>
                <c:pt idx="1">
                  <c:v>Акцизы на нефтепродукты 14 624,4</c:v>
                </c:pt>
                <c:pt idx="2">
                  <c:v>Налоги на совокупный доход 124 079,8</c:v>
                </c:pt>
                <c:pt idx="3">
                  <c:v>Налог на имущество физических лиц 5 835,8</c:v>
                </c:pt>
                <c:pt idx="4">
                  <c:v>Земельный налог  21 151,2</c:v>
                </c:pt>
                <c:pt idx="5">
                  <c:v>Государственная пошлина       5 868,1</c:v>
                </c:pt>
              </c:strCache>
            </c:strRef>
          </c:cat>
          <c:val>
            <c:numRef>
              <c:f>Лист3!$B$2:$B$7</c:f>
              <c:numCache>
                <c:formatCode>#,##0.0</c:formatCode>
                <c:ptCount val="6"/>
                <c:pt idx="0">
                  <c:v>431480.5</c:v>
                </c:pt>
                <c:pt idx="1">
                  <c:v>14624.4</c:v>
                </c:pt>
                <c:pt idx="2">
                  <c:v>124079.8</c:v>
                </c:pt>
                <c:pt idx="3">
                  <c:v>5835.8</c:v>
                </c:pt>
                <c:pt idx="4">
                  <c:v>21151.200000000001</c:v>
                </c:pt>
                <c:pt idx="5">
                  <c:v>5868.1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Лист3!$A$2:$A$7</c:f>
              <c:strCache>
                <c:ptCount val="6"/>
                <c:pt idx="0">
                  <c:v>Налог на доходы физических лиц  431 480,5</c:v>
                </c:pt>
                <c:pt idx="1">
                  <c:v>Акцизы на нефтепродукты 14 624,4</c:v>
                </c:pt>
                <c:pt idx="2">
                  <c:v>Налоги на совокупный доход 124 079,8</c:v>
                </c:pt>
                <c:pt idx="3">
                  <c:v>Налог на имущество физических лиц 5 835,8</c:v>
                </c:pt>
                <c:pt idx="4">
                  <c:v>Земельный налог  21 151,2</c:v>
                </c:pt>
                <c:pt idx="5">
                  <c:v>Государственная пошлина       5 868,1</c:v>
                </c:pt>
              </c:strCache>
            </c:strRef>
          </c:cat>
          <c:val>
            <c:numRef>
              <c:f>Лист3!$C$2:$C$7</c:f>
              <c:numCache>
                <c:formatCode>0.0%</c:formatCode>
                <c:ptCount val="6"/>
                <c:pt idx="0">
                  <c:v>0.71550892146458045</c:v>
                </c:pt>
                <c:pt idx="1">
                  <c:v>2.4251127620058426E-2</c:v>
                </c:pt>
                <c:pt idx="2">
                  <c:v>0.20575716370390024</c:v>
                </c:pt>
                <c:pt idx="3">
                  <c:v>9.6773016715309204E-3</c:v>
                </c:pt>
                <c:pt idx="4">
                  <c:v>3.5074290262669248E-2</c:v>
                </c:pt>
                <c:pt idx="5">
                  <c:v>9.7308636243035301E-3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567125643447026"/>
          <c:y val="4.1685954647014516E-2"/>
          <c:w val="0.33740845924527002"/>
          <c:h val="0.90193064968089964"/>
        </c:manualLayout>
      </c:layout>
      <c:txPr>
        <a:bodyPr/>
        <a:lstStyle/>
        <a:p>
          <a:pPr>
            <a:defRPr sz="16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cat>
            <c:strRef>
              <c:f>Лист2!$B$65:$B$66</c:f>
              <c:strCache>
                <c:ptCount val="2"/>
                <c:pt idx="0">
                  <c:v>Социальная сфера</c:v>
                </c:pt>
                <c:pt idx="1">
                  <c:v>Другие сферы</c:v>
                </c:pt>
              </c:strCache>
            </c:strRef>
          </c:cat>
          <c:val>
            <c:numRef>
              <c:f>Лист2!$C$65:$C$66</c:f>
              <c:numCache>
                <c:formatCode>0.0%</c:formatCode>
                <c:ptCount val="2"/>
                <c:pt idx="0">
                  <c:v>0.6486740346691563</c:v>
                </c:pt>
                <c:pt idx="1">
                  <c:v>0.35132596533084803</c:v>
                </c:pt>
              </c:numCache>
            </c:numRef>
          </c:val>
        </c:ser>
        <c:dLbls/>
      </c:pie3D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6581728335977913E-2"/>
          <c:y val="0.11938421247193721"/>
          <c:w val="0.55682393314323164"/>
          <c:h val="0.8268928919156916"/>
        </c:manualLayout>
      </c:layout>
      <c:pie3DChart>
        <c:varyColors val="1"/>
        <c:ser>
          <c:idx val="0"/>
          <c:order val="0"/>
          <c:explosion val="25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Лист3!$A$13:$A$18</c:f>
              <c:strCache>
                <c:ptCount val="6"/>
                <c:pt idx="0">
                  <c:v>Доходы от использования муниципального имущества                  160 146,3</c:v>
                </c:pt>
                <c:pt idx="1">
                  <c:v>Платежи при пользовании природными ресурсами 2 220,1</c:v>
                </c:pt>
                <c:pt idx="2">
                  <c:v>Доходы от оказания платных услуг и компенсации затрат                   2 050,1</c:v>
                </c:pt>
                <c:pt idx="3">
                  <c:v>Доходы от продажи имущества 255 596,1</c:v>
                </c:pt>
                <c:pt idx="4">
                  <c:v>Штрафные санкции, возмещения ущерба   20 940,9</c:v>
                </c:pt>
                <c:pt idx="5">
                  <c:v>Прочие неналоговые доходы 184,0</c:v>
                </c:pt>
              </c:strCache>
            </c:strRef>
          </c:cat>
          <c:val>
            <c:numRef>
              <c:f>Лист3!$B$13:$B$18</c:f>
              <c:numCache>
                <c:formatCode>General</c:formatCode>
                <c:ptCount val="6"/>
                <c:pt idx="0" formatCode="#,##0.0">
                  <c:v>160146.29999999999</c:v>
                </c:pt>
                <c:pt idx="1">
                  <c:v>2220.1</c:v>
                </c:pt>
                <c:pt idx="2">
                  <c:v>2050.1</c:v>
                </c:pt>
                <c:pt idx="3" formatCode="#,##0.0">
                  <c:v>255596.1</c:v>
                </c:pt>
                <c:pt idx="4" formatCode="#,##0.0">
                  <c:v>20940.900000000001</c:v>
                </c:pt>
                <c:pt idx="5" formatCode="#,##0.0">
                  <c:v>184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3988331780799279"/>
          <c:y val="1.1994823237338028E-3"/>
          <c:w val="0.35107210309965675"/>
          <c:h val="0.99880051767626621"/>
        </c:manualLayout>
      </c:layout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1.4128772016784481E-3"/>
          <c:w val="1"/>
          <c:h val="0.7333979985129857"/>
        </c:manualLayout>
      </c:layout>
      <c:pie3DChart>
        <c:varyColors val="1"/>
        <c:ser>
          <c:idx val="0"/>
          <c:order val="0"/>
          <c:dPt>
            <c:idx val="0"/>
            <c:spPr>
              <a:ln w="76200"/>
            </c:spPr>
          </c:dPt>
          <c:cat>
            <c:strRef>
              <c:f>Лист1!$A$3:$A$4</c:f>
              <c:strCache>
                <c:ptCount val="2"/>
                <c:pt idx="0">
                  <c:v>Расходы в рамках муниципальных программ</c:v>
                </c:pt>
                <c:pt idx="1">
                  <c:v>Расходы по не программным направлениям деятельности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3832658.1</c:v>
                </c:pt>
                <c:pt idx="1">
                  <c:v>100076.4</c:v>
                </c:pt>
              </c:numCache>
            </c:numRef>
          </c:val>
        </c:ser>
        <c:dLbls/>
      </c:pie3DChart>
    </c:plotArea>
    <c:legend>
      <c:legendPos val="b"/>
      <c:layout>
        <c:manualLayout>
          <c:xMode val="edge"/>
          <c:yMode val="edge"/>
          <c:x val="5.4122623941255436E-2"/>
          <c:y val="0.50684774341312588"/>
          <c:w val="0.89175475211749111"/>
          <c:h val="0.47687201422064318"/>
        </c:manualLayout>
      </c:layout>
      <c:txPr>
        <a:bodyPr/>
        <a:lstStyle/>
        <a:p>
          <a:pPr>
            <a:defRPr sz="16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2000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ввода и сноса жилья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097610056888514"/>
          <c:y val="2.5945754454955792E-3"/>
        </c:manualLayout>
      </c:layout>
    </c:title>
    <c:plotArea>
      <c:layout>
        <c:manualLayout>
          <c:layoutTarget val="inner"/>
          <c:xMode val="edge"/>
          <c:yMode val="edge"/>
          <c:x val="2.7918846262778352E-2"/>
          <c:y val="0"/>
          <c:w val="0.92698950548284642"/>
          <c:h val="0.73667570075060063"/>
        </c:manualLayout>
      </c:layout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Снос домов - единиц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11</c:v>
                </c:pt>
                <c:pt idx="2">
                  <c:v>21</c:v>
                </c:pt>
              </c:numCache>
            </c:numRef>
          </c:val>
        </c:ser>
        <c:dLbls/>
        <c:gapWidth val="152"/>
        <c:axId val="154389504"/>
        <c:axId val="154395392"/>
      </c:barChar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Ввод жилья - тыс.кв.м. </c:v>
                </c:pt>
              </c:strCache>
            </c:strRef>
          </c:tx>
          <c:spPr>
            <a:ln w="47625">
              <a:solidFill>
                <a:srgbClr val="0000FF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0.13374953843172133"/>
                  <c:y val="5.206780143336900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3662415086120624E-2"/>
                  <c:y val="-6.385784721237870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2352298414156033E-2"/>
                  <c:y val="-4.257189814158579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29.907999999999987</c:v>
                </c:pt>
                <c:pt idx="1">
                  <c:v>14.728999999999999</c:v>
                </c:pt>
                <c:pt idx="2">
                  <c:v>18.981999999999989</c:v>
                </c:pt>
              </c:numCache>
            </c:numRef>
          </c:val>
        </c:ser>
        <c:dLbls/>
        <c:marker val="1"/>
        <c:axId val="154402816"/>
        <c:axId val="154396928"/>
      </c:lineChart>
      <c:catAx>
        <c:axId val="154389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395392"/>
        <c:crosses val="autoZero"/>
        <c:auto val="1"/>
        <c:lblAlgn val="ctr"/>
        <c:lblOffset val="100"/>
      </c:catAx>
      <c:valAx>
        <c:axId val="154395392"/>
        <c:scaling>
          <c:orientation val="minMax"/>
          <c:max val="70"/>
        </c:scaling>
        <c:axPos val="l"/>
        <c:numFmt formatCode="General" sourceLinked="1"/>
        <c:maj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600" b="1" baseline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389504"/>
        <c:crosses val="autoZero"/>
        <c:crossBetween val="between"/>
      </c:valAx>
      <c:valAx>
        <c:axId val="154396928"/>
        <c:scaling>
          <c:orientation val="minMax"/>
        </c:scaling>
        <c:axPos val="r"/>
        <c:numFmt formatCode="General" sourceLinked="1"/>
        <c:maj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600" b="1" baseline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402816"/>
        <c:crosses val="max"/>
        <c:crossBetween val="between"/>
      </c:valAx>
      <c:catAx>
        <c:axId val="154402816"/>
        <c:scaling>
          <c:orientation val="minMax"/>
        </c:scaling>
        <c:delete val="1"/>
        <c:axPos val="b"/>
        <c:numFmt formatCode="General" sourceLinked="1"/>
        <c:tickLblPos val="none"/>
        <c:crossAx val="154396928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5111736556020456"/>
          <c:w val="0.96920587699644156"/>
          <c:h val="0.1483569726820477"/>
        </c:manualLayout>
      </c:layout>
      <c:spPr>
        <a:ln>
          <a:solidFill>
            <a:srgbClr val="00B050"/>
          </a:solidFill>
        </a:ln>
      </c:spPr>
      <c:txPr>
        <a:bodyPr/>
        <a:lstStyle/>
        <a:p>
          <a:pPr>
            <a:defRPr sz="1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ln>
      <a:noFill/>
    </a:ln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922227690288715"/>
          <c:y val="3.4002493522005649E-2"/>
          <c:w val="0.85931818252453762"/>
          <c:h val="0.518397748155672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субъектов малого и среднего предпринимательства</c:v>
                </c:pt>
              </c:strCache>
            </c:strRef>
          </c:tx>
          <c:spPr>
            <a:solidFill>
              <a:srgbClr val="0000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2053</c:v>
                </c:pt>
                <c:pt idx="1">
                  <c:v>2076</c:v>
                </c:pt>
                <c:pt idx="2">
                  <c:v>2068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индивидуальных предпринимателей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7.6682301000372023E-3"/>
                  <c:y val="6.645438473356182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780383500061988E-2"/>
                  <c:y val="2.215146157785389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336460200074386E-2"/>
                  <c:y val="8.860584631141574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1633</c:v>
                </c:pt>
                <c:pt idx="1">
                  <c:v>1603</c:v>
                </c:pt>
                <c:pt idx="2">
                  <c:v>1576</c:v>
                </c:pt>
              </c:numCache>
            </c:numRef>
          </c:val>
        </c:ser>
        <c:dLbls/>
        <c:axId val="156191744"/>
        <c:axId val="156197632"/>
      </c:barChart>
      <c:catAx>
        <c:axId val="156191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6197632"/>
        <c:crosses val="autoZero"/>
        <c:auto val="1"/>
        <c:lblAlgn val="ctr"/>
        <c:lblOffset val="100"/>
      </c:catAx>
      <c:valAx>
        <c:axId val="1561976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6191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65299927301345084"/>
          <c:w val="0.97298848654562264"/>
          <c:h val="0.23845856525506623"/>
        </c:manualLayout>
      </c:layout>
      <c:txPr>
        <a:bodyPr/>
        <a:lstStyle/>
        <a:p>
          <a:pPr>
            <a:defRPr sz="1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Уровень собираемости платежей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предоставленные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ЖКУ</a:t>
            </a:r>
          </a:p>
        </c:rich>
      </c:tx>
      <c:layout>
        <c:manualLayout>
          <c:xMode val="edge"/>
          <c:yMode val="edge"/>
          <c:x val="0.19860158666128816"/>
          <c:y val="2.0897349862842802E-3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собираемости платежей за предоставленные ЖКУ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matte"/>
          </c:spPr>
          <c:dLbls>
            <c:dLbl>
              <c:idx val="0"/>
              <c:layout>
                <c:manualLayout>
                  <c:x val="2.6079417988294887E-2"/>
                  <c:y val="-2.359216290482587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99</a:t>
                    </a:r>
                    <a:r>
                      <a:rPr lang="en-US" dirty="0" smtClean="0"/>
                      <a:t>,0%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06594339822934E-2"/>
                  <c:y val="-2.7747965445495199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99</a:t>
                    </a:r>
                    <a:r>
                      <a:rPr lang="en-US" dirty="0" smtClean="0"/>
                      <a:t>,1%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806776926180001E-2"/>
                  <c:y val="-2.7747965445495199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en-US" dirty="0" smtClean="0"/>
                      <a:t>9,3%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78220475502718E-2"/>
                  <c:y val="-4.5715026205149133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en-US" dirty="0" smtClean="0"/>
                      <a:t>9</a:t>
                    </a:r>
                    <a:r>
                      <a:rPr lang="ru-RU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489853896103903E-2"/>
                  <c:y val="-4.57150262051491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</c:v>
                </c:pt>
                <c:pt idx="1">
                  <c:v>95.5</c:v>
                </c:pt>
                <c:pt idx="2">
                  <c:v>96.5</c:v>
                </c:pt>
                <c:pt idx="3">
                  <c:v>99.9</c:v>
                </c:pt>
              </c:numCache>
            </c:numRef>
          </c:val>
          <c:shape val="box"/>
        </c:ser>
        <c:dLbls/>
        <c:shape val="cylinder"/>
        <c:axId val="126691968"/>
        <c:axId val="126718336"/>
        <c:axId val="0"/>
      </c:bar3DChart>
      <c:catAx>
        <c:axId val="126691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718336"/>
        <c:crosses val="autoZero"/>
        <c:auto val="1"/>
        <c:lblAlgn val="ctr"/>
        <c:lblOffset val="100"/>
      </c:catAx>
      <c:valAx>
        <c:axId val="126718336"/>
        <c:scaling>
          <c:orientation val="minMax"/>
        </c:scaling>
        <c:axPos val="l"/>
        <c:numFmt formatCode="0%" sourceLinked="0"/>
        <c:majorTickMark val="none"/>
        <c:tickLblPos val="none"/>
        <c:txPr>
          <a:bodyPr/>
          <a:lstStyle/>
          <a:p>
            <a:pPr>
              <a:defRPr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6919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35441748568135661"/>
          <c:y val="1.5117367911501877E-2"/>
          <c:w val="0.53087077948882033"/>
          <c:h val="0.94456965099115953"/>
        </c:manualLayout>
      </c:layout>
      <c:bar3DChart>
        <c:barDir val="bar"/>
        <c:grouping val="clustered"/>
        <c:dLbls/>
        <c:shape val="box"/>
        <c:axId val="82938112"/>
        <c:axId val="83328384"/>
        <c:axId val="0"/>
      </c:bar3DChart>
      <c:catAx>
        <c:axId val="82938112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328384"/>
        <c:crosses val="autoZero"/>
        <c:auto val="1"/>
        <c:lblAlgn val="ctr"/>
        <c:lblOffset val="100"/>
      </c:catAx>
      <c:valAx>
        <c:axId val="83328384"/>
        <c:scaling>
          <c:orientation val="minMax"/>
        </c:scaling>
        <c:delete val="1"/>
        <c:axPos val="b"/>
        <c:majorGridlines/>
        <c:numFmt formatCode="0.00%" sourceLinked="1"/>
        <c:tickLblPos val="none"/>
        <c:crossAx val="82938112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5205138831330324E-3"/>
          <c:y val="0.10756291646446778"/>
          <c:w val="0.52817441627816952"/>
          <c:h val="0.68096600377735683"/>
        </c:manualLayout>
      </c:layout>
      <c:pie3DChart>
        <c:varyColors val="1"/>
        <c:ser>
          <c:idx val="0"/>
          <c:order val="0"/>
          <c:explosion val="23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Лист2!$B$11:$B$21</c:f>
              <c:strCache>
                <c:ptCount val="11"/>
                <c:pt idx="0">
                  <c:v>Общегосударственные вопросы 286 519,4</c:v>
                </c:pt>
                <c:pt idx="1">
                  <c:v>Национальная безопасность и правоохранительная деятельность 38 188,0</c:v>
                </c:pt>
                <c:pt idx="2">
                  <c:v>Национальная  экономика 269 009,3</c:v>
                </c:pt>
                <c:pt idx="3">
                  <c:v>Жилищно-коммунальное хозяйство 735 334,5</c:v>
                </c:pt>
                <c:pt idx="4">
                  <c:v>Охрана окружающей среды 4 376,7</c:v>
                </c:pt>
                <c:pt idx="5">
                  <c:v>Образование 1 966 933,1</c:v>
                </c:pt>
                <c:pt idx="6">
                  <c:v>Культура, кинематография  294 113,8</c:v>
                </c:pt>
                <c:pt idx="7">
                  <c:v>Здравоохранение 10 606,3</c:v>
                </c:pt>
                <c:pt idx="8">
                  <c:v>Социальная политика 211 018,6</c:v>
                </c:pt>
                <c:pt idx="9">
                  <c:v>Физическая культура и спорт 4 820,9</c:v>
                </c:pt>
                <c:pt idx="10">
                  <c:v>Средства массовой информации  13 813,9</c:v>
                </c:pt>
              </c:strCache>
            </c:strRef>
          </c:cat>
          <c:val>
            <c:numRef>
              <c:f>Лист2!$C$11:$C$21</c:f>
              <c:numCache>
                <c:formatCode>#,##0.0</c:formatCode>
                <c:ptCount val="11"/>
                <c:pt idx="0">
                  <c:v>286519.40000000002</c:v>
                </c:pt>
                <c:pt idx="1">
                  <c:v>38188</c:v>
                </c:pt>
                <c:pt idx="2">
                  <c:v>269009.3</c:v>
                </c:pt>
                <c:pt idx="3">
                  <c:v>735334.5</c:v>
                </c:pt>
                <c:pt idx="4">
                  <c:v>4376.7</c:v>
                </c:pt>
                <c:pt idx="5">
                  <c:v>1966933.1</c:v>
                </c:pt>
                <c:pt idx="6">
                  <c:v>294113.8</c:v>
                </c:pt>
                <c:pt idx="7">
                  <c:v>10606.3</c:v>
                </c:pt>
                <c:pt idx="8">
                  <c:v>211018.6</c:v>
                </c:pt>
                <c:pt idx="9">
                  <c:v>4820.9000000000005</c:v>
                </c:pt>
                <c:pt idx="10">
                  <c:v>13813.9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Лист2!$B$11:$B$21</c:f>
              <c:strCache>
                <c:ptCount val="11"/>
                <c:pt idx="0">
                  <c:v>Общегосударственные вопросы 286 519,4</c:v>
                </c:pt>
                <c:pt idx="1">
                  <c:v>Национальная безопасность и правоохранительная деятельность 38 188,0</c:v>
                </c:pt>
                <c:pt idx="2">
                  <c:v>Национальная  экономика 269 009,3</c:v>
                </c:pt>
                <c:pt idx="3">
                  <c:v>Жилищно-коммунальное хозяйство 735 334,5</c:v>
                </c:pt>
                <c:pt idx="4">
                  <c:v>Охрана окружающей среды 4 376,7</c:v>
                </c:pt>
                <c:pt idx="5">
                  <c:v>Образование 1 966 933,1</c:v>
                </c:pt>
                <c:pt idx="6">
                  <c:v>Культура, кинематография  294 113,8</c:v>
                </c:pt>
                <c:pt idx="7">
                  <c:v>Здравоохранение 10 606,3</c:v>
                </c:pt>
                <c:pt idx="8">
                  <c:v>Социальная политика 211 018,6</c:v>
                </c:pt>
                <c:pt idx="9">
                  <c:v>Физическая культура и спорт 4 820,9</c:v>
                </c:pt>
                <c:pt idx="10">
                  <c:v>Средства массовой информации  13 813,9</c:v>
                </c:pt>
              </c:strCache>
            </c:strRef>
          </c:cat>
          <c:val>
            <c:numRef>
              <c:f>Лист2!$D$11:$D$21</c:f>
              <c:numCache>
                <c:formatCode>0.00%</c:formatCode>
                <c:ptCount val="11"/>
                <c:pt idx="0">
                  <c:v>7.4716880660186641E-2</c:v>
                </c:pt>
                <c:pt idx="1">
                  <c:v>9.9584469276817328E-3</c:v>
                </c:pt>
                <c:pt idx="2">
                  <c:v>7.0150697525474093E-2</c:v>
                </c:pt>
                <c:pt idx="3">
                  <c:v>0.1917563002080066</c:v>
                </c:pt>
                <c:pt idx="4">
                  <c:v>1.1413306449247033E-3</c:v>
                </c:pt>
                <c:pt idx="5">
                  <c:v>0.51292549718891978</c:v>
                </c:pt>
                <c:pt idx="6">
                  <c:v>7.6697304598271412E-2</c:v>
                </c:pt>
                <c:pt idx="7">
                  <c:v>2.7658498913027789E-3</c:v>
                </c:pt>
                <c:pt idx="8">
                  <c:v>5.5028216425413584E-2</c:v>
                </c:pt>
                <c:pt idx="9">
                  <c:v>1.2571665652472161E-3</c:v>
                </c:pt>
                <c:pt idx="10">
                  <c:v>3.6023093645727046E-3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556401663256054"/>
          <c:y val="5.070617153649596E-2"/>
          <c:w val="0.44195150421136675"/>
          <c:h val="0.92249767386957016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dLbls/>
      </c:pie3DChart>
    </c:plotArea>
    <c:plotVisOnly val="1"/>
    <c:dispBlanksAs val="zero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01E88-0630-4097-AB50-FF68F79DE61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3F9E0B-174A-4EB6-9FF9-D25A4ED597F5}">
      <dgm:prSet phldrT="[Текст]" custT="1"/>
      <dgm:spPr>
        <a:ln>
          <a:solidFill>
            <a:srgbClr val="0000FF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Дотации 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                   507 169,2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354E66E-ACB1-4467-95A3-CC8728C91984}" type="parTrans" cxnId="{7D63ACD2-6282-4EA9-AE7B-82B823688CD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9EC892D-77A1-4B3A-8AD5-E3F92DC92A95}" type="sibTrans" cxnId="{7D63ACD2-6282-4EA9-AE7B-82B823688CD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B19E793-85A3-4605-BBA8-9BAEC3442DED}">
      <dgm:prSet phldrT="[Текст]" custT="1"/>
      <dgm:spPr>
        <a:ln>
          <a:solidFill>
            <a:srgbClr val="0000FF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Субвенции      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                 1 160 283,6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C069DE8-BC12-4C7E-9AC0-D18AE10FDBCE}" type="parTrans" cxnId="{CB386F5A-DA47-453D-B043-8DE17DE8F07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E075F3C-C165-45B3-9D7C-24360E3D95C0}" type="sibTrans" cxnId="{CB386F5A-DA47-453D-B043-8DE17DE8F07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77105C4-53DD-4D6C-BB59-C31CFC9716A8}">
      <dgm:prSet phldrT="[Текст]" custT="1"/>
      <dgm:spPr>
        <a:ln>
          <a:solidFill>
            <a:srgbClr val="0000FF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Субсидии        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                931 664,1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04FC194-DB17-4EB7-A770-CA5E0CDDDEBA}" type="parTrans" cxnId="{F774DFC8-C8E9-4A7A-85F4-F95C691EDD6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D27593D-9DA8-40FB-B429-184BB7775033}" type="sibTrans" cxnId="{F774DFC8-C8E9-4A7A-85F4-F95C691EDD6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EF69FB7-12B9-47B7-9CBB-50FA1E305FA6}">
      <dgm:prSet phldrT="[Текст]" custT="1"/>
      <dgm:spPr>
        <a:ln>
          <a:solidFill>
            <a:srgbClr val="0000FF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Иные межбюджетные трансферты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11 211,1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3E9C2BB-22B9-4309-A919-966C08E6C8C6}" type="parTrans" cxnId="{5AFAF206-9111-4865-BEA2-4F84A9E2351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D9446D3-D6EB-4630-88BB-7A188DC0FB30}" type="sibTrans" cxnId="{5AFAF206-9111-4865-BEA2-4F84A9E2351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27BCAD3-BEAD-4769-8933-2EFD65EAB07B}">
      <dgm:prSet phldrT="[Текст]" custT="1"/>
      <dgm:spPr>
        <a:ln>
          <a:solidFill>
            <a:srgbClr val="0000FF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Прочие безвозмездные поступления 151 986,3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0C0D6CD-B0A1-4086-A95A-8FE9DD04AB76}" type="parTrans" cxnId="{9EABA611-DC3D-4F2F-A203-D2B3137BA65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5470BF9-B7FB-4748-B420-C46898E5BB3C}" type="sibTrans" cxnId="{9EABA611-DC3D-4F2F-A203-D2B3137BA65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2F65D20-42B9-4A34-8FA2-C118467066C9}">
      <dgm:prSet custT="1"/>
      <dgm:spPr>
        <a:ln>
          <a:solidFill>
            <a:srgbClr val="0000FF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Возврат остатков субсидий прошлых лет           -  14 025,6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D0C4646-A25C-46C1-A3E8-AD2A1CD4E592}" type="parTrans" cxnId="{F4F3B718-AEB5-47F3-A1D9-A0C0707952E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D471BA8-F086-48BC-8A84-5163FF8564FF}" type="sibTrans" cxnId="{F4F3B718-AEB5-47F3-A1D9-A0C0707952E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1810A5F-1ACD-4EF4-9336-7ECFA07977BA}" type="pres">
      <dgm:prSet presAssocID="{49401E88-0630-4097-AB50-FF68F79DE61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44A9B42-BF50-48D3-8E5C-C13563A5C834}" type="pres">
      <dgm:prSet presAssocID="{49401E88-0630-4097-AB50-FF68F79DE614}" presName="pyramid" presStyleLbl="node1" presStyleIdx="0" presStyleCnt="1" custLinFactNeighborX="1066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6CBA45CA-51A0-4AED-BC8C-9F33358DCBE2}" type="pres">
      <dgm:prSet presAssocID="{49401E88-0630-4097-AB50-FF68F79DE614}" presName="theList" presStyleCnt="0"/>
      <dgm:spPr/>
    </dgm:pt>
    <dgm:pt modelId="{E9F20849-614B-49DD-AAFB-9FC2EF265047}" type="pres">
      <dgm:prSet presAssocID="{5E3F9E0B-174A-4EB6-9FF9-D25A4ED597F5}" presName="aNode" presStyleLbl="fgAcc1" presStyleIdx="0" presStyleCnt="6" custLinFactNeighborX="3831" custLinFactNeighborY="-36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9493D-FCBA-4FF6-8E41-9368C0302681}" type="pres">
      <dgm:prSet presAssocID="{5E3F9E0B-174A-4EB6-9FF9-D25A4ED597F5}" presName="aSpace" presStyleCnt="0"/>
      <dgm:spPr/>
    </dgm:pt>
    <dgm:pt modelId="{97264135-972F-41CE-A78A-2B98B4BA3762}" type="pres">
      <dgm:prSet presAssocID="{2B19E793-85A3-4605-BBA8-9BAEC3442DED}" presName="aNode" presStyleLbl="fgAcc1" presStyleIdx="1" presStyleCnt="6" custLinFactNeighborX="1216" custLinFactNeighborY="24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1509A-AB39-4952-A74B-1A30D99A1653}" type="pres">
      <dgm:prSet presAssocID="{2B19E793-85A3-4605-BBA8-9BAEC3442DED}" presName="aSpace" presStyleCnt="0"/>
      <dgm:spPr/>
    </dgm:pt>
    <dgm:pt modelId="{5A9E849E-677A-44A7-824A-703A6070CE86}" type="pres">
      <dgm:prSet presAssocID="{477105C4-53DD-4D6C-BB59-C31CFC9716A8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D2E45-206E-4013-9A82-F48CEF9A4E72}" type="pres">
      <dgm:prSet presAssocID="{477105C4-53DD-4D6C-BB59-C31CFC9716A8}" presName="aSpace" presStyleCnt="0"/>
      <dgm:spPr/>
    </dgm:pt>
    <dgm:pt modelId="{545C84EF-A3B1-4CF6-BE63-54A9763FE21C}" type="pres">
      <dgm:prSet presAssocID="{FEF69FB7-12B9-47B7-9CBB-50FA1E305FA6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E122F-ABA2-49DE-9758-5979243BF2EF}" type="pres">
      <dgm:prSet presAssocID="{FEF69FB7-12B9-47B7-9CBB-50FA1E305FA6}" presName="aSpace" presStyleCnt="0"/>
      <dgm:spPr/>
    </dgm:pt>
    <dgm:pt modelId="{01CEE4B3-E711-4C1C-9857-C0D15E85B5DB}" type="pres">
      <dgm:prSet presAssocID="{827BCAD3-BEAD-4769-8933-2EFD65EAB07B}" presName="aNode" presStyleLbl="fgAcc1" presStyleIdx="4" presStyleCnt="6" custLinFactY="132911" custLinFactNeighborX="1799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7A186-8DBC-45C2-9BEB-20B4C5CB5F52}" type="pres">
      <dgm:prSet presAssocID="{827BCAD3-BEAD-4769-8933-2EFD65EAB07B}" presName="aSpace" presStyleCnt="0"/>
      <dgm:spPr/>
    </dgm:pt>
    <dgm:pt modelId="{87C3B9C9-9468-44B5-9BFA-AB9590E836AC}" type="pres">
      <dgm:prSet presAssocID="{32F65D20-42B9-4A34-8FA2-C118467066C9}" presName="aNode" presStyleLbl="fgAcc1" presStyleIdx="5" presStyleCnt="6" custLinFactY="-92835" custLinFactNeighborX="-41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92FBC-D90C-4A00-B643-3F9E26782B7A}" type="pres">
      <dgm:prSet presAssocID="{32F65D20-42B9-4A34-8FA2-C118467066C9}" presName="aSpace" presStyleCnt="0"/>
      <dgm:spPr/>
    </dgm:pt>
  </dgm:ptLst>
  <dgm:cxnLst>
    <dgm:cxn modelId="{EE71B2A8-06CE-47C8-BB0A-C05D93FD81CB}" type="presOf" srcId="{32F65D20-42B9-4A34-8FA2-C118467066C9}" destId="{87C3B9C9-9468-44B5-9BFA-AB9590E836AC}" srcOrd="0" destOrd="0" presId="urn:microsoft.com/office/officeart/2005/8/layout/pyramid2"/>
    <dgm:cxn modelId="{D59EBAAA-1E4F-41C6-AF21-942754440285}" type="presOf" srcId="{477105C4-53DD-4D6C-BB59-C31CFC9716A8}" destId="{5A9E849E-677A-44A7-824A-703A6070CE86}" srcOrd="0" destOrd="0" presId="urn:microsoft.com/office/officeart/2005/8/layout/pyramid2"/>
    <dgm:cxn modelId="{5AFAF206-9111-4865-BEA2-4F84A9E23516}" srcId="{49401E88-0630-4097-AB50-FF68F79DE614}" destId="{FEF69FB7-12B9-47B7-9CBB-50FA1E305FA6}" srcOrd="3" destOrd="0" parTransId="{A3E9C2BB-22B9-4309-A919-966C08E6C8C6}" sibTransId="{FD9446D3-D6EB-4630-88BB-7A188DC0FB30}"/>
    <dgm:cxn modelId="{CB386F5A-DA47-453D-B043-8DE17DE8F078}" srcId="{49401E88-0630-4097-AB50-FF68F79DE614}" destId="{2B19E793-85A3-4605-BBA8-9BAEC3442DED}" srcOrd="1" destOrd="0" parTransId="{4C069DE8-BC12-4C7E-9AC0-D18AE10FDBCE}" sibTransId="{9E075F3C-C165-45B3-9D7C-24360E3D95C0}"/>
    <dgm:cxn modelId="{F4F3B718-AEB5-47F3-A1D9-A0C0707952EF}" srcId="{49401E88-0630-4097-AB50-FF68F79DE614}" destId="{32F65D20-42B9-4A34-8FA2-C118467066C9}" srcOrd="5" destOrd="0" parTransId="{DD0C4646-A25C-46C1-A3E8-AD2A1CD4E592}" sibTransId="{5D471BA8-F086-48BC-8A84-5163FF8564FF}"/>
    <dgm:cxn modelId="{7D63ACD2-6282-4EA9-AE7B-82B823688CD0}" srcId="{49401E88-0630-4097-AB50-FF68F79DE614}" destId="{5E3F9E0B-174A-4EB6-9FF9-D25A4ED597F5}" srcOrd="0" destOrd="0" parTransId="{0354E66E-ACB1-4467-95A3-CC8728C91984}" sibTransId="{69EC892D-77A1-4B3A-8AD5-E3F92DC92A95}"/>
    <dgm:cxn modelId="{DDE5109F-3C0C-46C4-B849-E08FB24D29F5}" type="presOf" srcId="{5E3F9E0B-174A-4EB6-9FF9-D25A4ED597F5}" destId="{E9F20849-614B-49DD-AAFB-9FC2EF265047}" srcOrd="0" destOrd="0" presId="urn:microsoft.com/office/officeart/2005/8/layout/pyramid2"/>
    <dgm:cxn modelId="{F774DFC8-C8E9-4A7A-85F4-F95C691EDD65}" srcId="{49401E88-0630-4097-AB50-FF68F79DE614}" destId="{477105C4-53DD-4D6C-BB59-C31CFC9716A8}" srcOrd="2" destOrd="0" parTransId="{804FC194-DB17-4EB7-A770-CA5E0CDDDEBA}" sibTransId="{5D27593D-9DA8-40FB-B429-184BB7775033}"/>
    <dgm:cxn modelId="{43827D78-64D9-4419-B383-F8AF3E143300}" type="presOf" srcId="{2B19E793-85A3-4605-BBA8-9BAEC3442DED}" destId="{97264135-972F-41CE-A78A-2B98B4BA3762}" srcOrd="0" destOrd="0" presId="urn:microsoft.com/office/officeart/2005/8/layout/pyramid2"/>
    <dgm:cxn modelId="{9EABA611-DC3D-4F2F-A203-D2B3137BA654}" srcId="{49401E88-0630-4097-AB50-FF68F79DE614}" destId="{827BCAD3-BEAD-4769-8933-2EFD65EAB07B}" srcOrd="4" destOrd="0" parTransId="{50C0D6CD-B0A1-4086-A95A-8FE9DD04AB76}" sibTransId="{05470BF9-B7FB-4748-B420-C46898E5BB3C}"/>
    <dgm:cxn modelId="{B3C34BA4-8E58-47D5-81B5-23CED9B9A5BA}" type="presOf" srcId="{827BCAD3-BEAD-4769-8933-2EFD65EAB07B}" destId="{01CEE4B3-E711-4C1C-9857-C0D15E85B5DB}" srcOrd="0" destOrd="0" presId="urn:microsoft.com/office/officeart/2005/8/layout/pyramid2"/>
    <dgm:cxn modelId="{3090B99C-0457-42DD-B6F3-14178AD0534B}" type="presOf" srcId="{FEF69FB7-12B9-47B7-9CBB-50FA1E305FA6}" destId="{545C84EF-A3B1-4CF6-BE63-54A9763FE21C}" srcOrd="0" destOrd="0" presId="urn:microsoft.com/office/officeart/2005/8/layout/pyramid2"/>
    <dgm:cxn modelId="{9570C77E-77C7-42A6-8996-A4E992942356}" type="presOf" srcId="{49401E88-0630-4097-AB50-FF68F79DE614}" destId="{41810A5F-1ACD-4EF4-9336-7ECFA07977BA}" srcOrd="0" destOrd="0" presId="urn:microsoft.com/office/officeart/2005/8/layout/pyramid2"/>
    <dgm:cxn modelId="{D49A1011-C50B-4E33-9EDC-EADA2B35E817}" type="presParOf" srcId="{41810A5F-1ACD-4EF4-9336-7ECFA07977BA}" destId="{544A9B42-BF50-48D3-8E5C-C13563A5C834}" srcOrd="0" destOrd="0" presId="urn:microsoft.com/office/officeart/2005/8/layout/pyramid2"/>
    <dgm:cxn modelId="{891FDEA1-02E3-4CA0-9C7D-CBEF434AFD17}" type="presParOf" srcId="{41810A5F-1ACD-4EF4-9336-7ECFA07977BA}" destId="{6CBA45CA-51A0-4AED-BC8C-9F33358DCBE2}" srcOrd="1" destOrd="0" presId="urn:microsoft.com/office/officeart/2005/8/layout/pyramid2"/>
    <dgm:cxn modelId="{646BED0F-99B3-46FD-BB06-0613B51F75C6}" type="presParOf" srcId="{6CBA45CA-51A0-4AED-BC8C-9F33358DCBE2}" destId="{E9F20849-614B-49DD-AAFB-9FC2EF265047}" srcOrd="0" destOrd="0" presId="urn:microsoft.com/office/officeart/2005/8/layout/pyramid2"/>
    <dgm:cxn modelId="{51DC1172-E466-474B-86F4-C5D424339E11}" type="presParOf" srcId="{6CBA45CA-51A0-4AED-BC8C-9F33358DCBE2}" destId="{32F9493D-FCBA-4FF6-8E41-9368C0302681}" srcOrd="1" destOrd="0" presId="urn:microsoft.com/office/officeart/2005/8/layout/pyramid2"/>
    <dgm:cxn modelId="{FBAA27E5-39CB-4390-AE98-4084CDDFB83C}" type="presParOf" srcId="{6CBA45CA-51A0-4AED-BC8C-9F33358DCBE2}" destId="{97264135-972F-41CE-A78A-2B98B4BA3762}" srcOrd="2" destOrd="0" presId="urn:microsoft.com/office/officeart/2005/8/layout/pyramid2"/>
    <dgm:cxn modelId="{706C6E19-4070-4352-B68E-BB52216C1B79}" type="presParOf" srcId="{6CBA45CA-51A0-4AED-BC8C-9F33358DCBE2}" destId="{8D81509A-AB39-4952-A74B-1A30D99A1653}" srcOrd="3" destOrd="0" presId="urn:microsoft.com/office/officeart/2005/8/layout/pyramid2"/>
    <dgm:cxn modelId="{73B85210-6AA6-4CA7-97A6-7D634E5FA910}" type="presParOf" srcId="{6CBA45CA-51A0-4AED-BC8C-9F33358DCBE2}" destId="{5A9E849E-677A-44A7-824A-703A6070CE86}" srcOrd="4" destOrd="0" presId="urn:microsoft.com/office/officeart/2005/8/layout/pyramid2"/>
    <dgm:cxn modelId="{DB20D462-1CE6-4C00-9C9F-410432FF539E}" type="presParOf" srcId="{6CBA45CA-51A0-4AED-BC8C-9F33358DCBE2}" destId="{E0AD2E45-206E-4013-9A82-F48CEF9A4E72}" srcOrd="5" destOrd="0" presId="urn:microsoft.com/office/officeart/2005/8/layout/pyramid2"/>
    <dgm:cxn modelId="{EFC40115-35B3-4633-AFE0-BE84C394E187}" type="presParOf" srcId="{6CBA45CA-51A0-4AED-BC8C-9F33358DCBE2}" destId="{545C84EF-A3B1-4CF6-BE63-54A9763FE21C}" srcOrd="6" destOrd="0" presId="urn:microsoft.com/office/officeart/2005/8/layout/pyramid2"/>
    <dgm:cxn modelId="{4C2B20C6-D0D8-43B0-903B-54E69B1E1C50}" type="presParOf" srcId="{6CBA45CA-51A0-4AED-BC8C-9F33358DCBE2}" destId="{228E122F-ABA2-49DE-9758-5979243BF2EF}" srcOrd="7" destOrd="0" presId="urn:microsoft.com/office/officeart/2005/8/layout/pyramid2"/>
    <dgm:cxn modelId="{1ED2DF18-1418-4775-ACBD-EC11187498FD}" type="presParOf" srcId="{6CBA45CA-51A0-4AED-BC8C-9F33358DCBE2}" destId="{01CEE4B3-E711-4C1C-9857-C0D15E85B5DB}" srcOrd="8" destOrd="0" presId="urn:microsoft.com/office/officeart/2005/8/layout/pyramid2"/>
    <dgm:cxn modelId="{F5A5FA7D-3893-4F08-ABFA-120203223C15}" type="presParOf" srcId="{6CBA45CA-51A0-4AED-BC8C-9F33358DCBE2}" destId="{F997A186-8DBC-45C2-9BEB-20B4C5CB5F52}" srcOrd="9" destOrd="0" presId="urn:microsoft.com/office/officeart/2005/8/layout/pyramid2"/>
    <dgm:cxn modelId="{2A23E6F1-B0C1-4A24-BAF4-B65D73C645C6}" type="presParOf" srcId="{6CBA45CA-51A0-4AED-BC8C-9F33358DCBE2}" destId="{87C3B9C9-9468-44B5-9BFA-AB9590E836AC}" srcOrd="10" destOrd="0" presId="urn:microsoft.com/office/officeart/2005/8/layout/pyramid2"/>
    <dgm:cxn modelId="{6C459D89-5335-4D14-9B48-800976ACB785}" type="presParOf" srcId="{6CBA45CA-51A0-4AED-BC8C-9F33358DCBE2}" destId="{6A992FBC-D90C-4A00-B643-3F9E26782B7A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754840-C8F5-426F-B1CD-EDB4C38643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FFFFF7-3E41-4AA2-A530-8BEA03D5C6B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субсидия для осуществления деятельности социально ориентированным некоммерческим организациям в области содействия духовного развития личности</a:t>
          </a:r>
        </a:p>
        <a:p>
          <a:r>
            <a:rPr lang="ru-RU" sz="16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                                                                                      </a:t>
          </a:r>
          <a:r>
            <a: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5 400,0</a:t>
          </a:r>
          <a:endParaRPr lang="ru-RU" sz="16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9D473F-C14D-47E8-BBEE-2848C2356D9A}" type="parTrans" cxnId="{3EE9E951-DDB1-4142-83F4-5BF5D84D0451}">
      <dgm:prSet/>
      <dgm:spPr/>
      <dgm:t>
        <a:bodyPr/>
        <a:lstStyle/>
        <a:p>
          <a:endParaRPr lang="ru-RU"/>
        </a:p>
      </dgm:t>
    </dgm:pt>
    <dgm:pt modelId="{F6FCBEC9-B94F-4BAE-8062-8DBFC4094589}" type="sibTrans" cxnId="{3EE9E951-DDB1-4142-83F4-5BF5D84D0451}">
      <dgm:prSet/>
      <dgm:spPr/>
      <dgm:t>
        <a:bodyPr/>
        <a:lstStyle/>
        <a:p>
          <a:endParaRPr lang="ru-RU"/>
        </a:p>
      </dgm:t>
    </dgm:pt>
    <dgm:pt modelId="{675DC996-B28D-4445-9E03-544A337BE156}">
      <dgm:prSet custT="1"/>
      <dgm:spPr>
        <a:solidFill>
          <a:srgbClr val="FFFF00"/>
        </a:solidFill>
      </dgm:spPr>
      <dgm:t>
        <a:bodyPr/>
        <a:lstStyle/>
        <a:p>
          <a:r>
            <a:rPr lang="ru-RU" sz="16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субсидия на </a:t>
          </a:r>
          <a:r>
            <a:rPr lang="ru-RU" sz="16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осуществление</a:t>
          </a:r>
          <a:r>
            <a:rPr lang="ru-RU" sz="16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деятельности социально ориентированным некоммерческим организациям в области молодежной политики                        </a:t>
          </a:r>
          <a:r>
            <a: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750,0</a:t>
          </a:r>
          <a:endParaRPr lang="ru-RU" sz="16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246CFF-8BF0-488A-9631-6526BC57105D}" type="parTrans" cxnId="{6AC066E4-095F-410E-9877-946970649606}">
      <dgm:prSet/>
      <dgm:spPr/>
      <dgm:t>
        <a:bodyPr/>
        <a:lstStyle/>
        <a:p>
          <a:endParaRPr lang="ru-RU"/>
        </a:p>
      </dgm:t>
    </dgm:pt>
    <dgm:pt modelId="{46980D5F-918B-42FE-B4A1-FCE4B400A2B7}" type="sibTrans" cxnId="{6AC066E4-095F-410E-9877-946970649606}">
      <dgm:prSet/>
      <dgm:spPr/>
      <dgm:t>
        <a:bodyPr/>
        <a:lstStyle/>
        <a:p>
          <a:endParaRPr lang="ru-RU"/>
        </a:p>
      </dgm:t>
    </dgm:pt>
    <dgm:pt modelId="{43F0AD7B-F4A0-4F10-B3CB-C32F441DDEEE}">
      <dgm:prSet custT="1"/>
      <dgm:spPr>
        <a:solidFill>
          <a:srgbClr val="FFFF00"/>
        </a:solidFill>
      </dgm:spPr>
      <dgm:t>
        <a:bodyPr/>
        <a:lstStyle/>
        <a:p>
          <a:r>
            <a:rPr lang="ru-RU" sz="16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осуществление деятельности по оказанию услуг организации общегородских массовых мероприятий для ветеранов (пенсионеров) войны, труда и лиц пожилого возраста                                                                                             </a:t>
          </a:r>
          <a:r>
            <a: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4 437,0</a:t>
          </a:r>
          <a:endParaRPr lang="ru-RU" sz="16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A68FE0-91A3-4167-B0C6-718B50600689}" type="parTrans" cxnId="{0B51D6D6-C523-4063-B48B-80419BA31B4A}">
      <dgm:prSet/>
      <dgm:spPr/>
      <dgm:t>
        <a:bodyPr/>
        <a:lstStyle/>
        <a:p>
          <a:endParaRPr lang="ru-RU"/>
        </a:p>
      </dgm:t>
    </dgm:pt>
    <dgm:pt modelId="{EDF373E1-612E-4E0A-A7DC-CDA53ADBC355}" type="sibTrans" cxnId="{0B51D6D6-C523-4063-B48B-80419BA31B4A}">
      <dgm:prSet/>
      <dgm:spPr/>
      <dgm:t>
        <a:bodyPr/>
        <a:lstStyle/>
        <a:p>
          <a:endParaRPr lang="ru-RU"/>
        </a:p>
      </dgm:t>
    </dgm:pt>
    <dgm:pt modelId="{B73956C5-65B0-4185-8AC7-6F320CA449FB}">
      <dgm:prSet custT="1"/>
      <dgm:spPr>
        <a:solidFill>
          <a:srgbClr val="FFFF00"/>
        </a:solidFill>
      </dgm:spPr>
      <dgm:t>
        <a:bodyPr/>
        <a:lstStyle/>
        <a:p>
          <a:r>
            <a:rPr lang="ru-RU" sz="16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осуществление деятельности по оказанию услуг организации общегородских массовых мероприятий для лиц с ограниченными возможностями и инвалидов                                                                                                                     </a:t>
          </a:r>
          <a:r>
            <a: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662,5</a:t>
          </a:r>
          <a:endParaRPr lang="ru-RU" sz="16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6B5812-4290-4F70-8DE3-E3CC69BC2AC8}" type="parTrans" cxnId="{5D8D8804-8A09-4206-A67F-C3DCFCB7F8AB}">
      <dgm:prSet/>
      <dgm:spPr/>
      <dgm:t>
        <a:bodyPr/>
        <a:lstStyle/>
        <a:p>
          <a:endParaRPr lang="ru-RU"/>
        </a:p>
      </dgm:t>
    </dgm:pt>
    <dgm:pt modelId="{C1140D72-B16F-4171-9677-643380A87573}" type="sibTrans" cxnId="{5D8D8804-8A09-4206-A67F-C3DCFCB7F8AB}">
      <dgm:prSet/>
      <dgm:spPr/>
      <dgm:t>
        <a:bodyPr/>
        <a:lstStyle/>
        <a:p>
          <a:endParaRPr lang="ru-RU"/>
        </a:p>
      </dgm:t>
    </dgm:pt>
    <dgm:pt modelId="{9D63A77E-8A58-4D46-8130-D599F0458A9D}">
      <dgm:prSet custT="1"/>
      <dgm:spPr>
        <a:solidFill>
          <a:srgbClr val="FFFF00"/>
        </a:solidFill>
      </dgm:spPr>
      <dgm:t>
        <a:bodyPr/>
        <a:lstStyle/>
        <a:p>
          <a:r>
            <a:rPr lang="ru-RU" sz="16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муниципальной программы (субсидии социально ориентированным некоммерческим организациям в сфере физической культуры и спорта)           </a:t>
          </a:r>
          <a:r>
            <a: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2690,1</a:t>
          </a:r>
          <a:endParaRPr lang="ru-RU" sz="16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221919-4FB4-4A69-8951-B334E45E7417}" type="parTrans" cxnId="{39BB6E72-7B5F-4A5A-A98E-263317424A66}">
      <dgm:prSet/>
      <dgm:spPr/>
      <dgm:t>
        <a:bodyPr/>
        <a:lstStyle/>
        <a:p>
          <a:endParaRPr lang="ru-RU"/>
        </a:p>
      </dgm:t>
    </dgm:pt>
    <dgm:pt modelId="{A6EA02F5-EE15-473B-97A1-685D22D85C36}" type="sibTrans" cxnId="{39BB6E72-7B5F-4A5A-A98E-263317424A66}">
      <dgm:prSet/>
      <dgm:spPr/>
      <dgm:t>
        <a:bodyPr/>
        <a:lstStyle/>
        <a:p>
          <a:endParaRPr lang="ru-RU"/>
        </a:p>
      </dgm:t>
    </dgm:pt>
    <dgm:pt modelId="{4C51A5ED-6C29-418D-81A0-B3874B3C3150}">
      <dgm:prSet custT="1"/>
      <dgm:spPr>
        <a:solidFill>
          <a:srgbClr val="FFFF00"/>
        </a:solidFill>
      </dgm:spPr>
      <dgm:t>
        <a:bodyPr/>
        <a:lstStyle/>
        <a:p>
          <a:r>
            <a:rPr lang="ru-RU" sz="15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муниципальной программы (</a:t>
          </a:r>
          <a:r>
            <a: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развитие межнационального сотрудничества, сохранение и защита самобытности, культуры, языков и традиций народов Российской Федерации</a:t>
          </a:r>
          <a:r>
            <a:rPr lang="ru-RU" sz="16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rPr>
            <a:t>)                                                                                                                                  </a:t>
          </a:r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491,0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50847E-E0FE-4893-8092-4F323479A485}" type="parTrans" cxnId="{CE5425C8-40F2-4965-B3D6-A68C61991B6F}">
      <dgm:prSet/>
      <dgm:spPr/>
      <dgm:t>
        <a:bodyPr/>
        <a:lstStyle/>
        <a:p>
          <a:endParaRPr lang="ru-RU"/>
        </a:p>
      </dgm:t>
    </dgm:pt>
    <dgm:pt modelId="{25667D77-76CD-44B2-B859-260137C5CBAD}" type="sibTrans" cxnId="{CE5425C8-40F2-4965-B3D6-A68C61991B6F}">
      <dgm:prSet/>
      <dgm:spPr/>
      <dgm:t>
        <a:bodyPr/>
        <a:lstStyle/>
        <a:p>
          <a:endParaRPr lang="ru-RU"/>
        </a:p>
      </dgm:t>
    </dgm:pt>
    <dgm:pt modelId="{A5DA1B0F-B696-4616-85A7-5E3BBEA4CCA3}" type="pres">
      <dgm:prSet presAssocID="{FD754840-C8F5-426F-B1CD-EDB4C38643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DBE6977-5156-423A-8BAD-6D09BCDE02E6}" type="pres">
      <dgm:prSet presAssocID="{FD754840-C8F5-426F-B1CD-EDB4C38643A4}" presName="Name1" presStyleCnt="0"/>
      <dgm:spPr/>
    </dgm:pt>
    <dgm:pt modelId="{1F880176-BA24-4979-8EFF-47B1336380E5}" type="pres">
      <dgm:prSet presAssocID="{FD754840-C8F5-426F-B1CD-EDB4C38643A4}" presName="cycle" presStyleCnt="0"/>
      <dgm:spPr/>
    </dgm:pt>
    <dgm:pt modelId="{A8317CBD-6F6E-40EB-B381-B6C14691B046}" type="pres">
      <dgm:prSet presAssocID="{FD754840-C8F5-426F-B1CD-EDB4C38643A4}" presName="srcNode" presStyleLbl="node1" presStyleIdx="0" presStyleCnt="6"/>
      <dgm:spPr/>
    </dgm:pt>
    <dgm:pt modelId="{081FD3F2-3FC2-4585-8A2E-DF35F376F3E7}" type="pres">
      <dgm:prSet presAssocID="{FD754840-C8F5-426F-B1CD-EDB4C38643A4}" presName="conn" presStyleLbl="parChTrans1D2" presStyleIdx="0" presStyleCnt="1"/>
      <dgm:spPr/>
      <dgm:t>
        <a:bodyPr/>
        <a:lstStyle/>
        <a:p>
          <a:endParaRPr lang="ru-RU"/>
        </a:p>
      </dgm:t>
    </dgm:pt>
    <dgm:pt modelId="{DE6A56A5-0352-4851-9D0B-EBB3BE78B102}" type="pres">
      <dgm:prSet presAssocID="{FD754840-C8F5-426F-B1CD-EDB4C38643A4}" presName="extraNode" presStyleLbl="node1" presStyleIdx="0" presStyleCnt="6"/>
      <dgm:spPr/>
    </dgm:pt>
    <dgm:pt modelId="{7A4A3144-8AA5-46A2-934C-4090382B521B}" type="pres">
      <dgm:prSet presAssocID="{FD754840-C8F5-426F-B1CD-EDB4C38643A4}" presName="dstNode" presStyleLbl="node1" presStyleIdx="0" presStyleCnt="6"/>
      <dgm:spPr/>
    </dgm:pt>
    <dgm:pt modelId="{D8AC2942-2125-40C9-A1EE-219BEE16ABB7}" type="pres">
      <dgm:prSet presAssocID="{F9FFFFF7-3E41-4AA2-A530-8BEA03D5C6B1}" presName="text_1" presStyleLbl="node1" presStyleIdx="0" presStyleCnt="6" custScaleY="154755" custLinFactNeighborX="645" custLinFactNeighborY="-9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8236B-9E36-491C-96CE-6D6CD3EA240F}" type="pres">
      <dgm:prSet presAssocID="{F9FFFFF7-3E41-4AA2-A530-8BEA03D5C6B1}" presName="accent_1" presStyleCnt="0"/>
      <dgm:spPr/>
    </dgm:pt>
    <dgm:pt modelId="{EBE35808-0117-4666-AB08-4896F8BE5D82}" type="pres">
      <dgm:prSet presAssocID="{F9FFFFF7-3E41-4AA2-A530-8BEA03D5C6B1}" presName="accentRepeatNode" presStyleLbl="solidFgAcc1" presStyleIdx="0" presStyleCnt="6" custScaleY="115223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7B81E2B9-1FDF-4FFD-A4F9-D2292D67FAAC}" type="pres">
      <dgm:prSet presAssocID="{675DC996-B28D-4445-9E03-544A337BE156}" presName="text_2" presStyleLbl="node1" presStyleIdx="1" presStyleCnt="6" custScaleY="114873" custLinFactNeighborX="639" custLinFactNeighborY="-10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A73B3-8B56-49A1-9D7F-710BBB0A8FD4}" type="pres">
      <dgm:prSet presAssocID="{675DC996-B28D-4445-9E03-544A337BE156}" presName="accent_2" presStyleCnt="0"/>
      <dgm:spPr/>
    </dgm:pt>
    <dgm:pt modelId="{85DB9A51-CFB2-48E4-9DBC-C66370F21CC8}" type="pres">
      <dgm:prSet presAssocID="{675DC996-B28D-4445-9E03-544A337BE156}" presName="accentRepeatNode" presStyleLbl="solidFgAcc1" presStyleIdx="1" presStyleCnt="6" custScaleY="114477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08B924DC-0454-458F-AE48-F2A8A800A6E4}" type="pres">
      <dgm:prSet presAssocID="{43F0AD7B-F4A0-4F10-B3CB-C32F441DDEEE}" presName="text_3" presStyleLbl="node1" presStyleIdx="2" presStyleCnt="6" custScaleY="163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089B6-C3E5-4BC1-B875-EDE08F47375E}" type="pres">
      <dgm:prSet presAssocID="{43F0AD7B-F4A0-4F10-B3CB-C32F441DDEEE}" presName="accent_3" presStyleCnt="0"/>
      <dgm:spPr/>
    </dgm:pt>
    <dgm:pt modelId="{49CADF62-C0B2-461B-9DF8-305003156210}" type="pres">
      <dgm:prSet presAssocID="{43F0AD7B-F4A0-4F10-B3CB-C32F441DDEEE}" presName="accentRepeatNode" presStyleLbl="solidFgAcc1" presStyleIdx="2" presStyleCnt="6" custScaleY="120547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C0AE80AB-210E-4481-AAFD-201F0A01E73D}" type="pres">
      <dgm:prSet presAssocID="{B73956C5-65B0-4185-8AC7-6F320CA449FB}" presName="text_4" presStyleLbl="node1" presStyleIdx="3" presStyleCnt="6" custScaleY="121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BB4E1-CF6F-47D5-BEF0-297D259F5EF9}" type="pres">
      <dgm:prSet presAssocID="{B73956C5-65B0-4185-8AC7-6F320CA449FB}" presName="accent_4" presStyleCnt="0"/>
      <dgm:spPr/>
    </dgm:pt>
    <dgm:pt modelId="{91AC8DFB-B2DB-4FEA-AB70-1EE3125CBC38}" type="pres">
      <dgm:prSet presAssocID="{B73956C5-65B0-4185-8AC7-6F320CA449FB}" presName="accentRepeatNode" presStyleLbl="solidFgAcc1" presStyleIdx="3" presStyleCnt="6" custScaleY="119376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E6726E35-E8EE-4177-890B-AF7397AE1C0B}" type="pres">
      <dgm:prSet presAssocID="{9D63A77E-8A58-4D46-8130-D599F0458A9D}" presName="text_5" presStyleLbl="node1" presStyleIdx="4" presStyleCnt="6" custScaleY="141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0467B-FC91-4476-8D62-25419838B4E9}" type="pres">
      <dgm:prSet presAssocID="{9D63A77E-8A58-4D46-8130-D599F0458A9D}" presName="accent_5" presStyleCnt="0"/>
      <dgm:spPr/>
    </dgm:pt>
    <dgm:pt modelId="{6D26B0A4-347B-44A0-9338-0913BDA65CEE}" type="pres">
      <dgm:prSet presAssocID="{9D63A77E-8A58-4D46-8130-D599F0458A9D}" presName="accentRepeatNode" presStyleLbl="solidFgAcc1" presStyleIdx="4" presStyleCnt="6" custScaleY="113306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82A47414-6406-4644-A1B7-F7673C4FCCFE}" type="pres">
      <dgm:prSet presAssocID="{4C51A5ED-6C29-418D-81A0-B3874B3C3150}" presName="text_6" presStyleLbl="node1" presStyleIdx="5" presStyleCnt="6" custScaleY="141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6017A-4735-42ED-B46D-BA59997E01B8}" type="pres">
      <dgm:prSet presAssocID="{4C51A5ED-6C29-418D-81A0-B3874B3C3150}" presName="accent_6" presStyleCnt="0"/>
      <dgm:spPr/>
    </dgm:pt>
    <dgm:pt modelId="{78E793DF-6F3E-4047-947D-529B6B2183F5}" type="pres">
      <dgm:prSet presAssocID="{4C51A5ED-6C29-418D-81A0-B3874B3C3150}" presName="accentRepeatNode" presStyleLbl="solidFgAcc1" presStyleIdx="5" presStyleCnt="6"/>
      <dgm:spPr>
        <a:solidFill>
          <a:srgbClr val="00B050"/>
        </a:solidFill>
      </dgm:spPr>
      <dgm:t>
        <a:bodyPr/>
        <a:lstStyle/>
        <a:p>
          <a:endParaRPr lang="ru-RU"/>
        </a:p>
      </dgm:t>
    </dgm:pt>
  </dgm:ptLst>
  <dgm:cxnLst>
    <dgm:cxn modelId="{21310CE9-BB3B-4D8C-B3E8-5B22D354A5B2}" type="presOf" srcId="{F9FFFFF7-3E41-4AA2-A530-8BEA03D5C6B1}" destId="{D8AC2942-2125-40C9-A1EE-219BEE16ABB7}" srcOrd="0" destOrd="0" presId="urn:microsoft.com/office/officeart/2008/layout/VerticalCurvedList"/>
    <dgm:cxn modelId="{6AC066E4-095F-410E-9877-946970649606}" srcId="{FD754840-C8F5-426F-B1CD-EDB4C38643A4}" destId="{675DC996-B28D-4445-9E03-544A337BE156}" srcOrd="1" destOrd="0" parTransId="{72246CFF-8BF0-488A-9631-6526BC57105D}" sibTransId="{46980D5F-918B-42FE-B4A1-FCE4B400A2B7}"/>
    <dgm:cxn modelId="{62F52255-A87C-4635-80C4-2C756B73D339}" type="presOf" srcId="{FD754840-C8F5-426F-B1CD-EDB4C38643A4}" destId="{A5DA1B0F-B696-4616-85A7-5E3BBEA4CCA3}" srcOrd="0" destOrd="0" presId="urn:microsoft.com/office/officeart/2008/layout/VerticalCurvedList"/>
    <dgm:cxn modelId="{CE5425C8-40F2-4965-B3D6-A68C61991B6F}" srcId="{FD754840-C8F5-426F-B1CD-EDB4C38643A4}" destId="{4C51A5ED-6C29-418D-81A0-B3874B3C3150}" srcOrd="5" destOrd="0" parTransId="{F550847E-E0FE-4893-8092-4F323479A485}" sibTransId="{25667D77-76CD-44B2-B859-260137C5CBAD}"/>
    <dgm:cxn modelId="{0B51D6D6-C523-4063-B48B-80419BA31B4A}" srcId="{FD754840-C8F5-426F-B1CD-EDB4C38643A4}" destId="{43F0AD7B-F4A0-4F10-B3CB-C32F441DDEEE}" srcOrd="2" destOrd="0" parTransId="{98A68FE0-91A3-4167-B0C6-718B50600689}" sibTransId="{EDF373E1-612E-4E0A-A7DC-CDA53ADBC355}"/>
    <dgm:cxn modelId="{3EE9E951-DDB1-4142-83F4-5BF5D84D0451}" srcId="{FD754840-C8F5-426F-B1CD-EDB4C38643A4}" destId="{F9FFFFF7-3E41-4AA2-A530-8BEA03D5C6B1}" srcOrd="0" destOrd="0" parTransId="{C99D473F-C14D-47E8-BBEE-2848C2356D9A}" sibTransId="{F6FCBEC9-B94F-4BAE-8062-8DBFC4094589}"/>
    <dgm:cxn modelId="{65FFAB5B-03B4-4D69-96DE-14538A9295A4}" type="presOf" srcId="{F6FCBEC9-B94F-4BAE-8062-8DBFC4094589}" destId="{081FD3F2-3FC2-4585-8A2E-DF35F376F3E7}" srcOrd="0" destOrd="0" presId="urn:microsoft.com/office/officeart/2008/layout/VerticalCurvedList"/>
    <dgm:cxn modelId="{5D8D8804-8A09-4206-A67F-C3DCFCB7F8AB}" srcId="{FD754840-C8F5-426F-B1CD-EDB4C38643A4}" destId="{B73956C5-65B0-4185-8AC7-6F320CA449FB}" srcOrd="3" destOrd="0" parTransId="{F36B5812-4290-4F70-8DE3-E3CC69BC2AC8}" sibTransId="{C1140D72-B16F-4171-9677-643380A87573}"/>
    <dgm:cxn modelId="{735F0B0B-7DAC-445F-9CFB-BD93AF3B6EBE}" type="presOf" srcId="{4C51A5ED-6C29-418D-81A0-B3874B3C3150}" destId="{82A47414-6406-4644-A1B7-F7673C4FCCFE}" srcOrd="0" destOrd="0" presId="urn:microsoft.com/office/officeart/2008/layout/VerticalCurvedList"/>
    <dgm:cxn modelId="{B57F5261-A9EA-4CA8-936F-4E8C1B3340A8}" type="presOf" srcId="{43F0AD7B-F4A0-4F10-B3CB-C32F441DDEEE}" destId="{08B924DC-0454-458F-AE48-F2A8A800A6E4}" srcOrd="0" destOrd="0" presId="urn:microsoft.com/office/officeart/2008/layout/VerticalCurvedList"/>
    <dgm:cxn modelId="{CA54F092-3E64-47E6-99F8-C9E23EDD03EE}" type="presOf" srcId="{9D63A77E-8A58-4D46-8130-D599F0458A9D}" destId="{E6726E35-E8EE-4177-890B-AF7397AE1C0B}" srcOrd="0" destOrd="0" presId="urn:microsoft.com/office/officeart/2008/layout/VerticalCurvedList"/>
    <dgm:cxn modelId="{29498C97-8473-4F22-9888-D4829B167E21}" type="presOf" srcId="{B73956C5-65B0-4185-8AC7-6F320CA449FB}" destId="{C0AE80AB-210E-4481-AAFD-201F0A01E73D}" srcOrd="0" destOrd="0" presId="urn:microsoft.com/office/officeart/2008/layout/VerticalCurvedList"/>
    <dgm:cxn modelId="{FC05A958-AD0F-4DF0-A591-47F9BBF6EF5A}" type="presOf" srcId="{675DC996-B28D-4445-9E03-544A337BE156}" destId="{7B81E2B9-1FDF-4FFD-A4F9-D2292D67FAAC}" srcOrd="0" destOrd="0" presId="urn:microsoft.com/office/officeart/2008/layout/VerticalCurvedList"/>
    <dgm:cxn modelId="{39BB6E72-7B5F-4A5A-A98E-263317424A66}" srcId="{FD754840-C8F5-426F-B1CD-EDB4C38643A4}" destId="{9D63A77E-8A58-4D46-8130-D599F0458A9D}" srcOrd="4" destOrd="0" parTransId="{E8221919-4FB4-4A69-8951-B334E45E7417}" sibTransId="{A6EA02F5-EE15-473B-97A1-685D22D85C36}"/>
    <dgm:cxn modelId="{4375FE27-C742-43C0-86EB-7A447FE415C1}" type="presParOf" srcId="{A5DA1B0F-B696-4616-85A7-5E3BBEA4CCA3}" destId="{EDBE6977-5156-423A-8BAD-6D09BCDE02E6}" srcOrd="0" destOrd="0" presId="urn:microsoft.com/office/officeart/2008/layout/VerticalCurvedList"/>
    <dgm:cxn modelId="{BEEB235E-258F-46F2-B9AF-29F1E9D4B334}" type="presParOf" srcId="{EDBE6977-5156-423A-8BAD-6D09BCDE02E6}" destId="{1F880176-BA24-4979-8EFF-47B1336380E5}" srcOrd="0" destOrd="0" presId="urn:microsoft.com/office/officeart/2008/layout/VerticalCurvedList"/>
    <dgm:cxn modelId="{D9115FAD-B210-42A1-B50C-CCE1DBF44263}" type="presParOf" srcId="{1F880176-BA24-4979-8EFF-47B1336380E5}" destId="{A8317CBD-6F6E-40EB-B381-B6C14691B046}" srcOrd="0" destOrd="0" presId="urn:microsoft.com/office/officeart/2008/layout/VerticalCurvedList"/>
    <dgm:cxn modelId="{1B09FA16-E9E3-4179-903D-E54D1758C792}" type="presParOf" srcId="{1F880176-BA24-4979-8EFF-47B1336380E5}" destId="{081FD3F2-3FC2-4585-8A2E-DF35F376F3E7}" srcOrd="1" destOrd="0" presId="urn:microsoft.com/office/officeart/2008/layout/VerticalCurvedList"/>
    <dgm:cxn modelId="{7C480555-ABED-48C6-A472-B581FCD74C5D}" type="presParOf" srcId="{1F880176-BA24-4979-8EFF-47B1336380E5}" destId="{DE6A56A5-0352-4851-9D0B-EBB3BE78B102}" srcOrd="2" destOrd="0" presId="urn:microsoft.com/office/officeart/2008/layout/VerticalCurvedList"/>
    <dgm:cxn modelId="{591DFBAC-89A5-4DE7-B719-9ED9A0BB44D3}" type="presParOf" srcId="{1F880176-BA24-4979-8EFF-47B1336380E5}" destId="{7A4A3144-8AA5-46A2-934C-4090382B521B}" srcOrd="3" destOrd="0" presId="urn:microsoft.com/office/officeart/2008/layout/VerticalCurvedList"/>
    <dgm:cxn modelId="{B149FD46-D2E9-428E-9A91-74E023C575B9}" type="presParOf" srcId="{EDBE6977-5156-423A-8BAD-6D09BCDE02E6}" destId="{D8AC2942-2125-40C9-A1EE-219BEE16ABB7}" srcOrd="1" destOrd="0" presId="urn:microsoft.com/office/officeart/2008/layout/VerticalCurvedList"/>
    <dgm:cxn modelId="{7E4408F4-5491-4ABC-9D40-0BF7B2C6E1E9}" type="presParOf" srcId="{EDBE6977-5156-423A-8BAD-6D09BCDE02E6}" destId="{0DB8236B-9E36-491C-96CE-6D6CD3EA240F}" srcOrd="2" destOrd="0" presId="urn:microsoft.com/office/officeart/2008/layout/VerticalCurvedList"/>
    <dgm:cxn modelId="{E5AABD7D-E70D-43F7-83D0-0468D1138805}" type="presParOf" srcId="{0DB8236B-9E36-491C-96CE-6D6CD3EA240F}" destId="{EBE35808-0117-4666-AB08-4896F8BE5D82}" srcOrd="0" destOrd="0" presId="urn:microsoft.com/office/officeart/2008/layout/VerticalCurvedList"/>
    <dgm:cxn modelId="{03BE2646-1ADE-4082-9276-745F361C9C49}" type="presParOf" srcId="{EDBE6977-5156-423A-8BAD-6D09BCDE02E6}" destId="{7B81E2B9-1FDF-4FFD-A4F9-D2292D67FAAC}" srcOrd="3" destOrd="0" presId="urn:microsoft.com/office/officeart/2008/layout/VerticalCurvedList"/>
    <dgm:cxn modelId="{5FC9DE94-3382-4FBA-8BCC-A9804E7D2ACD}" type="presParOf" srcId="{EDBE6977-5156-423A-8BAD-6D09BCDE02E6}" destId="{C8FA73B3-8B56-49A1-9D7F-710BBB0A8FD4}" srcOrd="4" destOrd="0" presId="urn:microsoft.com/office/officeart/2008/layout/VerticalCurvedList"/>
    <dgm:cxn modelId="{9F21F26A-6E34-46E7-AF6E-B1696F26B94B}" type="presParOf" srcId="{C8FA73B3-8B56-49A1-9D7F-710BBB0A8FD4}" destId="{85DB9A51-CFB2-48E4-9DBC-C66370F21CC8}" srcOrd="0" destOrd="0" presId="urn:microsoft.com/office/officeart/2008/layout/VerticalCurvedList"/>
    <dgm:cxn modelId="{72CEC2FF-E2EC-4274-AD54-DFBC474EEE49}" type="presParOf" srcId="{EDBE6977-5156-423A-8BAD-6D09BCDE02E6}" destId="{08B924DC-0454-458F-AE48-F2A8A800A6E4}" srcOrd="5" destOrd="0" presId="urn:microsoft.com/office/officeart/2008/layout/VerticalCurvedList"/>
    <dgm:cxn modelId="{7062BB36-8910-4801-895C-6A700175FD1E}" type="presParOf" srcId="{EDBE6977-5156-423A-8BAD-6D09BCDE02E6}" destId="{E04089B6-C3E5-4BC1-B875-EDE08F47375E}" srcOrd="6" destOrd="0" presId="urn:microsoft.com/office/officeart/2008/layout/VerticalCurvedList"/>
    <dgm:cxn modelId="{FA9F4477-F30B-405B-8E74-70D27F154DCE}" type="presParOf" srcId="{E04089B6-C3E5-4BC1-B875-EDE08F47375E}" destId="{49CADF62-C0B2-461B-9DF8-305003156210}" srcOrd="0" destOrd="0" presId="urn:microsoft.com/office/officeart/2008/layout/VerticalCurvedList"/>
    <dgm:cxn modelId="{24E6C6C8-9A72-4257-A656-A13432513DD0}" type="presParOf" srcId="{EDBE6977-5156-423A-8BAD-6D09BCDE02E6}" destId="{C0AE80AB-210E-4481-AAFD-201F0A01E73D}" srcOrd="7" destOrd="0" presId="urn:microsoft.com/office/officeart/2008/layout/VerticalCurvedList"/>
    <dgm:cxn modelId="{A069FBF5-CF16-476E-9CE8-8D87A62280EC}" type="presParOf" srcId="{EDBE6977-5156-423A-8BAD-6D09BCDE02E6}" destId="{566BB4E1-CF6F-47D5-BEF0-297D259F5EF9}" srcOrd="8" destOrd="0" presId="urn:microsoft.com/office/officeart/2008/layout/VerticalCurvedList"/>
    <dgm:cxn modelId="{F02BA51D-8A52-4566-BE72-55750FC682D0}" type="presParOf" srcId="{566BB4E1-CF6F-47D5-BEF0-297D259F5EF9}" destId="{91AC8DFB-B2DB-4FEA-AB70-1EE3125CBC38}" srcOrd="0" destOrd="0" presId="urn:microsoft.com/office/officeart/2008/layout/VerticalCurvedList"/>
    <dgm:cxn modelId="{028E1408-ADBD-415B-83F0-B0C18D3D9FE7}" type="presParOf" srcId="{EDBE6977-5156-423A-8BAD-6D09BCDE02E6}" destId="{E6726E35-E8EE-4177-890B-AF7397AE1C0B}" srcOrd="9" destOrd="0" presId="urn:microsoft.com/office/officeart/2008/layout/VerticalCurvedList"/>
    <dgm:cxn modelId="{CB0A96BD-4742-4619-9E97-DD0DC256AB05}" type="presParOf" srcId="{EDBE6977-5156-423A-8BAD-6D09BCDE02E6}" destId="{FB60467B-FC91-4476-8D62-25419838B4E9}" srcOrd="10" destOrd="0" presId="urn:microsoft.com/office/officeart/2008/layout/VerticalCurvedList"/>
    <dgm:cxn modelId="{4C45FA6C-08F2-459A-AB3A-88B335398D9F}" type="presParOf" srcId="{FB60467B-FC91-4476-8D62-25419838B4E9}" destId="{6D26B0A4-347B-44A0-9338-0913BDA65CEE}" srcOrd="0" destOrd="0" presId="urn:microsoft.com/office/officeart/2008/layout/VerticalCurvedList"/>
    <dgm:cxn modelId="{6CCCADEF-9B1D-43A4-AE60-6ED8BEE6D712}" type="presParOf" srcId="{EDBE6977-5156-423A-8BAD-6D09BCDE02E6}" destId="{82A47414-6406-4644-A1B7-F7673C4FCCFE}" srcOrd="11" destOrd="0" presId="urn:microsoft.com/office/officeart/2008/layout/VerticalCurvedList"/>
    <dgm:cxn modelId="{839FF0C2-2FA3-48C2-87ED-3946D75C8DDA}" type="presParOf" srcId="{EDBE6977-5156-423A-8BAD-6D09BCDE02E6}" destId="{9316017A-4735-42ED-B46D-BA59997E01B8}" srcOrd="12" destOrd="0" presId="urn:microsoft.com/office/officeart/2008/layout/VerticalCurvedList"/>
    <dgm:cxn modelId="{4448D077-228B-49CA-BA07-84ADCE4046BC}" type="presParOf" srcId="{9316017A-4735-42ED-B46D-BA59997E01B8}" destId="{78E793DF-6F3E-4047-947D-529B6B2183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8654B8-89BC-44A8-B0B2-A0400D5189C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371013-4B8E-4EBD-92DD-FBDD22660E87}" type="pres">
      <dgm:prSet presAssocID="{5D8654B8-89BC-44A8-B0B2-A0400D5189C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AD771596-45E8-4BC6-900F-7EDC3461D3E9}" type="presOf" srcId="{5D8654B8-89BC-44A8-B0B2-A0400D5189C1}" destId="{8D371013-4B8E-4EBD-92DD-FBDD22660E8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4A9B42-BF50-48D3-8E5C-C13563A5C834}">
      <dsp:nvSpPr>
        <dsp:cNvPr id="0" name=""/>
        <dsp:cNvSpPr/>
      </dsp:nvSpPr>
      <dsp:spPr>
        <a:xfrm>
          <a:off x="48508" y="0"/>
          <a:ext cx="4550495" cy="5159594"/>
        </a:xfrm>
        <a:prstGeom prst="triangl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20849-614B-49DD-AAFB-9FC2EF265047}">
      <dsp:nvSpPr>
        <dsp:cNvPr id="0" name=""/>
        <dsp:cNvSpPr/>
      </dsp:nvSpPr>
      <dsp:spPr>
        <a:xfrm>
          <a:off x="2275247" y="491063"/>
          <a:ext cx="2957822" cy="6106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Дотации  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                   507 169,2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275247" y="491063"/>
        <a:ext cx="2957822" cy="610686"/>
      </dsp:txXfrm>
    </dsp:sp>
    <dsp:sp modelId="{97264135-972F-41CE-A78A-2B98B4BA3762}">
      <dsp:nvSpPr>
        <dsp:cNvPr id="0" name=""/>
        <dsp:cNvSpPr/>
      </dsp:nvSpPr>
      <dsp:spPr>
        <a:xfrm>
          <a:off x="2275247" y="1224136"/>
          <a:ext cx="2957822" cy="6106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Субвенции       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                 1 160 283,6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275247" y="1224136"/>
        <a:ext cx="2957822" cy="610686"/>
      </dsp:txXfrm>
    </dsp:sp>
    <dsp:sp modelId="{5A9E849E-677A-44A7-824A-703A6070CE86}">
      <dsp:nvSpPr>
        <dsp:cNvPr id="0" name=""/>
        <dsp:cNvSpPr/>
      </dsp:nvSpPr>
      <dsp:spPr>
        <a:xfrm>
          <a:off x="2275247" y="1892775"/>
          <a:ext cx="2957822" cy="6106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Субсидии         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                931 664,1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275247" y="1892775"/>
        <a:ext cx="2957822" cy="610686"/>
      </dsp:txXfrm>
    </dsp:sp>
    <dsp:sp modelId="{545C84EF-A3B1-4CF6-BE63-54A9763FE21C}">
      <dsp:nvSpPr>
        <dsp:cNvPr id="0" name=""/>
        <dsp:cNvSpPr/>
      </dsp:nvSpPr>
      <dsp:spPr>
        <a:xfrm>
          <a:off x="2275247" y="2579797"/>
          <a:ext cx="2957822" cy="6106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Иные межбюджетные трансферты 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11 211,1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275247" y="2579797"/>
        <a:ext cx="2957822" cy="610686"/>
      </dsp:txXfrm>
    </dsp:sp>
    <dsp:sp modelId="{01CEE4B3-E711-4C1C-9857-C0D15E85B5DB}">
      <dsp:nvSpPr>
        <dsp:cNvPr id="0" name=""/>
        <dsp:cNvSpPr/>
      </dsp:nvSpPr>
      <dsp:spPr>
        <a:xfrm>
          <a:off x="2275247" y="4231160"/>
          <a:ext cx="2957822" cy="6106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Прочие безвозмездные поступления 151 986,3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275247" y="4231160"/>
        <a:ext cx="2957822" cy="610686"/>
      </dsp:txXfrm>
    </dsp:sp>
    <dsp:sp modelId="{87C3B9C9-9468-44B5-9BFA-AB9590E836AC}">
      <dsp:nvSpPr>
        <dsp:cNvPr id="0" name=""/>
        <dsp:cNvSpPr/>
      </dsp:nvSpPr>
      <dsp:spPr>
        <a:xfrm>
          <a:off x="2263120" y="3310575"/>
          <a:ext cx="2957822" cy="6106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Возврат остатков субсидий прошлых лет           -  14 025,6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263120" y="3310575"/>
        <a:ext cx="2957822" cy="6106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1FD3F2-3FC2-4585-8A2E-DF35F376F3E7}">
      <dsp:nvSpPr>
        <dsp:cNvPr id="0" name=""/>
        <dsp:cNvSpPr/>
      </dsp:nvSpPr>
      <dsp:spPr>
        <a:xfrm>
          <a:off x="-5210386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C2942-2125-40C9-A1EE-219BEE16ABB7}">
      <dsp:nvSpPr>
        <dsp:cNvPr id="0" name=""/>
        <dsp:cNvSpPr/>
      </dsp:nvSpPr>
      <dsp:spPr>
        <a:xfrm>
          <a:off x="426971" y="63163"/>
          <a:ext cx="8709416" cy="75084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субсидия для осуществления деятельности социально ориентированным некоммерческим организациям в области содействия духовного развития личности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                                                                                      </a:t>
          </a:r>
          <a:r>
            <a:rPr lang="ru-RU" sz="16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5 400,0</a:t>
          </a:r>
          <a:endParaRPr lang="ru-RU" sz="16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971" y="63163"/>
        <a:ext cx="8709416" cy="750846"/>
      </dsp:txXfrm>
    </dsp:sp>
    <dsp:sp modelId="{EBE35808-0117-4666-AB08-4896F8BE5D82}">
      <dsp:nvSpPr>
        <dsp:cNvPr id="0" name=""/>
        <dsp:cNvSpPr/>
      </dsp:nvSpPr>
      <dsp:spPr>
        <a:xfrm>
          <a:off x="67556" y="135873"/>
          <a:ext cx="606480" cy="69880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1E2B9-1FDF-4FFD-A4F9-D2292D67FAAC}">
      <dsp:nvSpPr>
        <dsp:cNvPr id="0" name=""/>
        <dsp:cNvSpPr/>
      </dsp:nvSpPr>
      <dsp:spPr>
        <a:xfrm>
          <a:off x="822996" y="881965"/>
          <a:ext cx="8310319" cy="55734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субсидия на </a:t>
          </a:r>
          <a:r>
            <a:rPr lang="ru-RU" sz="1600" b="1" kern="12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rPr>
            <a:t>осуществление</a:t>
          </a:r>
          <a:r>
            <a:rPr lang="ru-RU" sz="16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деятельности социально ориентированным некоммерческим организациям в области молодежной политики                        </a:t>
          </a:r>
          <a:r>
            <a:rPr lang="ru-RU" sz="16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750,0</a:t>
          </a:r>
          <a:endParaRPr lang="ru-RU" sz="16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2996" y="881965"/>
        <a:ext cx="8310319" cy="557345"/>
      </dsp:txXfrm>
    </dsp:sp>
    <dsp:sp modelId="{85DB9A51-CFB2-48E4-9DBC-C66370F21CC8}">
      <dsp:nvSpPr>
        <dsp:cNvPr id="0" name=""/>
        <dsp:cNvSpPr/>
      </dsp:nvSpPr>
      <dsp:spPr>
        <a:xfrm>
          <a:off x="466653" y="865820"/>
          <a:ext cx="606480" cy="69428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924DC-0454-458F-AE48-F2A8A800A6E4}">
      <dsp:nvSpPr>
        <dsp:cNvPr id="0" name=""/>
        <dsp:cNvSpPr/>
      </dsp:nvSpPr>
      <dsp:spPr>
        <a:xfrm>
          <a:off x="952390" y="1544445"/>
          <a:ext cx="8127822" cy="792397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осуществление деятельности по оказанию услуг организации общегородских массовых мероприятий для ветеранов (пенсионеров) войны, труда и лиц пожилого возраста                                                                                             </a:t>
          </a:r>
          <a:r>
            <a:rPr lang="ru-RU" sz="16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4 437,0</a:t>
          </a:r>
          <a:endParaRPr lang="ru-RU" sz="16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2390" y="1544445"/>
        <a:ext cx="8127822" cy="792397"/>
      </dsp:txXfrm>
    </dsp:sp>
    <dsp:sp modelId="{49CADF62-C0B2-461B-9DF8-305003156210}">
      <dsp:nvSpPr>
        <dsp:cNvPr id="0" name=""/>
        <dsp:cNvSpPr/>
      </dsp:nvSpPr>
      <dsp:spPr>
        <a:xfrm>
          <a:off x="649150" y="1575097"/>
          <a:ext cx="606480" cy="73109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E80AB-210E-4481-AAFD-201F0A01E73D}">
      <dsp:nvSpPr>
        <dsp:cNvPr id="0" name=""/>
        <dsp:cNvSpPr/>
      </dsp:nvSpPr>
      <dsp:spPr>
        <a:xfrm>
          <a:off x="952390" y="2373685"/>
          <a:ext cx="8127822" cy="58836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осуществление деятельности по оказанию услуг организации общегородских массовых мероприятий для лиц с ограниченными возможностями и инвалидов                                                                                                                     </a:t>
          </a:r>
          <a:r>
            <a:rPr lang="ru-RU" sz="16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662,5</a:t>
          </a:r>
          <a:endParaRPr lang="ru-RU" sz="16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2390" y="2373685"/>
        <a:ext cx="8127822" cy="588363"/>
      </dsp:txXfrm>
    </dsp:sp>
    <dsp:sp modelId="{91AC8DFB-B2DB-4FEA-AB70-1EE3125CBC38}">
      <dsp:nvSpPr>
        <dsp:cNvPr id="0" name=""/>
        <dsp:cNvSpPr/>
      </dsp:nvSpPr>
      <dsp:spPr>
        <a:xfrm>
          <a:off x="649150" y="2305871"/>
          <a:ext cx="606480" cy="72399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26E35-E8EE-4177-890B-AF7397AE1C0B}">
      <dsp:nvSpPr>
        <dsp:cNvPr id="0" name=""/>
        <dsp:cNvSpPr/>
      </dsp:nvSpPr>
      <dsp:spPr>
        <a:xfrm>
          <a:off x="769893" y="3051961"/>
          <a:ext cx="8310319" cy="68718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муниципальной программы (субсидии социально ориентированным некоммерческим организациям в сфере физической культуры и спорта)           </a:t>
          </a:r>
          <a:r>
            <a:rPr lang="ru-RU" sz="16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2690,1</a:t>
          </a:r>
          <a:endParaRPr lang="ru-RU" sz="16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9893" y="3051961"/>
        <a:ext cx="8310319" cy="687180"/>
      </dsp:txXfrm>
    </dsp:sp>
    <dsp:sp modelId="{6D26B0A4-347B-44A0-9338-0913BDA65CEE}">
      <dsp:nvSpPr>
        <dsp:cNvPr id="0" name=""/>
        <dsp:cNvSpPr/>
      </dsp:nvSpPr>
      <dsp:spPr>
        <a:xfrm>
          <a:off x="466653" y="3051962"/>
          <a:ext cx="606480" cy="68717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47414-6406-4644-A1B7-F7673C4FCCFE}">
      <dsp:nvSpPr>
        <dsp:cNvPr id="0" name=""/>
        <dsp:cNvSpPr/>
      </dsp:nvSpPr>
      <dsp:spPr>
        <a:xfrm>
          <a:off x="370796" y="3779645"/>
          <a:ext cx="8709416" cy="68718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муниципальной программы (</a:t>
          </a:r>
          <a:r>
            <a:rPr lang="ru-RU" sz="16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развитие межнационального сотрудничества, сохранение и защита самобытности, культуры, языков и традиций народов Российской Федерации</a:t>
          </a:r>
          <a:r>
            <a:rPr lang="ru-RU" sz="1600" b="1" kern="12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rPr>
            <a:t>)                                                                                                                                  </a:t>
          </a:r>
          <a:r>
            <a:rPr lang="ru-RU" sz="1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491,0</a:t>
          </a:r>
          <a:endParaRPr lang="ru-RU" sz="1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0796" y="3779645"/>
        <a:ext cx="8709416" cy="687180"/>
      </dsp:txXfrm>
    </dsp:sp>
    <dsp:sp modelId="{78E793DF-6F3E-4047-947D-529B6B2183F5}">
      <dsp:nvSpPr>
        <dsp:cNvPr id="0" name=""/>
        <dsp:cNvSpPr/>
      </dsp:nvSpPr>
      <dsp:spPr>
        <a:xfrm>
          <a:off x="67556" y="3819995"/>
          <a:ext cx="606480" cy="60648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0.14277</cdr:x>
      <cdr:y>0.47368</cdr:y>
    </cdr:from>
    <cdr:to>
      <cdr:x>0.22225</cdr:x>
      <cdr:y>0.55988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3568" y="1944216"/>
          <a:ext cx="380553" cy="3538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0.75937</cdr:x>
      <cdr:y>0.42105</cdr:y>
    </cdr:from>
    <cdr:to>
      <cdr:x>0.83457</cdr:x>
      <cdr:y>0.49002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635896" y="1728192"/>
          <a:ext cx="360040" cy="283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21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0.44355</cdr:x>
      <cdr:y>0.52632</cdr:y>
    </cdr:from>
    <cdr:to>
      <cdr:x>0.53379</cdr:x>
      <cdr:y>0.61404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123728" y="2160240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0.24638</cdr:x>
      <cdr:y>0.38935</cdr:y>
    </cdr:from>
    <cdr:to>
      <cdr:x>0.55072</cdr:x>
      <cdr:y>0.42703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1224136" y="2232248"/>
          <a:ext cx="1512168" cy="21602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66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0.55072</cdr:x>
      <cdr:y>0.38935</cdr:y>
    </cdr:from>
    <cdr:to>
      <cdr:x>0.84058</cdr:x>
      <cdr:y>0.43959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>
          <a:off x="2736304" y="2232248"/>
          <a:ext cx="1440160" cy="288032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66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0.2029</cdr:x>
      <cdr:y>0.33911</cdr:y>
    </cdr:from>
    <cdr:to>
      <cdr:x>0.38694</cdr:x>
      <cdr:y>0.4986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08112" y="19442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516,7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0.49275</cdr:x>
      <cdr:y>0.32655</cdr:y>
    </cdr:from>
    <cdr:to>
      <cdr:x>0.67679</cdr:x>
      <cdr:y>0.38935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448272" y="187220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517,4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0.78261</cdr:x>
      <cdr:y>0.36423</cdr:y>
    </cdr:from>
    <cdr:to>
      <cdr:x>0.96665</cdr:x>
      <cdr:y>0.43959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888432" y="2088232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511,6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3" rIns="91429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9" tIns="45713" rIns="91429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8545BF-EFFE-4AD4-B16D-AAE714ED9C65}" type="datetimeFigureOut">
              <a:rPr lang="ru-RU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9" tIns="45713" rIns="91429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5"/>
            <a:ext cx="2946400" cy="496887"/>
          </a:xfrm>
          <a:prstGeom prst="rect">
            <a:avLst/>
          </a:prstGeom>
        </p:spPr>
        <p:txBody>
          <a:bodyPr vert="horz" lIns="91429" tIns="45713" rIns="91429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E67C86-EE41-4368-8B0B-81A81063E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0314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3" rIns="91429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9" tIns="45713" rIns="91429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7FC92D-36D3-4DD6-823A-6F221FAF6D28}" type="datetimeFigureOut">
              <a:rPr lang="ru-RU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3" rIns="91429" bIns="4571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4876"/>
            <a:ext cx="5438775" cy="4467225"/>
          </a:xfrm>
          <a:prstGeom prst="rect">
            <a:avLst/>
          </a:prstGeom>
        </p:spPr>
        <p:txBody>
          <a:bodyPr vert="horz" lIns="91429" tIns="45713" rIns="91429" bIns="4571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9" tIns="45713" rIns="91429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5"/>
            <a:ext cx="2946400" cy="496887"/>
          </a:xfrm>
          <a:prstGeom prst="rect">
            <a:avLst/>
          </a:prstGeom>
        </p:spPr>
        <p:txBody>
          <a:bodyPr vert="horz" lIns="91429" tIns="45713" rIns="91429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7C0301-A95E-4A2B-B107-C9BCADA4C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0498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591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722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7126" defTabSz="917544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105497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493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7126" defTabSz="917544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572075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8448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36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7126" defTabSz="917544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06447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- по данным социологического исследования состояния межнациональных и межконфессиональных отношений в Ханты-Мансийском автономном округе – Югре.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775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584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7126" defTabSz="917544"/>
            <a:r>
              <a:rPr lang="ru-RU" dirty="0" smtClean="0"/>
              <a:t>По анализу ситуации в экономике, финансово-банковской и социальной сферах субъектов Российской Федерации проведенному Министерством регионального развития Российской Федерации за январь – май 2012 года Ханты-Мансийский автономный округ - </a:t>
            </a:r>
            <a:r>
              <a:rPr lang="ru-RU" dirty="0" err="1" smtClean="0"/>
              <a:t>Югра</a:t>
            </a:r>
            <a:r>
              <a:rPr lang="ru-RU" dirty="0" smtClean="0"/>
              <a:t> по большинству показателей входит в группу лидеров. </a:t>
            </a:r>
          </a:p>
          <a:p>
            <a:pPr indent="177126" defTabSz="917544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00786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1718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176213" defTabSz="915988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849694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7126" defTabSz="917544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590868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250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086495-FBC2-48FD-8963-3F20781B80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088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0096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2272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967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7793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6981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7126" defTabSz="917544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57194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2012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086495-FBC2-48FD-8963-3F20781B80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0885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7126" defTabSz="917544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67187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Налоговые доходы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исполнены в сумме  603 040,0 тыс.рублей, или на 96,1% к уточненному плану (627 687,8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на 96,5% к первоначальному плану.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Наблюдается снижение налоговых доходов к уровню 2015 года на 4,4%. Наибольшее влияние на снижение налоговых доходов бюджета по сравнению с прошлым годом оказала сложившаяся экономическая ситуация в стране (в условиях замедления экономического роста), что отразилось на следующих налогах: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НДФЛ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(сокращение среднесписочной численности работающего населения на 2,5% или на 325 человек (на 01.12.2016 – 12 572 чел., на 01.12.2015 – 12 897 чел.), бюджет недополучил 25 478,3 тыс. рублей));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ЕНВД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(уменьшение объемов производства, реализации услуг, уменьшение количества налогоплательщиков на 15,8%, применяющих данный режим, в связи с их переходом на общий режим налогообложения или патентную систему налогообложения. По данным налогового органа в 2013 году количество зарегистрированных налогоплательщиков составляло 1 109, в 2014 году - 981, в 2015 году – 826, в 2016 году - 673, бюджет недополучил 11 968,1 тыс. рублей);                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налог на имущество физических лиц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(с 2016 года налог уплачивается в бюджет города по новым правилам, т.е. исчисление налога производится не от инвентаризационной стоимости имущества, а от кадастровой стоимости объектов недвижимости. Нововведение отразилось на снижении поступлений, так как новые правила исчисления налога начинают действовать не сразу в полном объеме).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предотвращения налоговой нагрузки на налогоплательщиков физических лиц, так как кадастровая стоимость превышает инвентаризационную стоимость имущества, законодателем установлен на пять лет переходный период, соответственно сумма налога будет исчисляться с учетом понижающих коэффициентов: 0,2 – применительно к первому налоговому периоду 2016 года; 0,4 – ко второму 2017 года; 0,6 –к третьему 2018 года; 0,8 – к четвертому налоговому периоду 2019 года, т.е. муниципалитеты получат налог в полном объеме только в 2020 году.                                   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Исходя из вышеизложенного, предварительный расчет налога на имущество  является показателем относительным, который в дальнейшем будут корректироваться.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365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Неналоговые доходы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исполнены в сумме 441 137,5 тыс. рублей или на 100,4% к уточненному плану и от первоначального плана в 2,5 раза. Основная причина высокого процента роста среди неналоговых доходов - реализация муниципального имущества, находящегося в муниципальной собственности городского округа город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Урай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дополнительного поступления иных неналоговых доходов: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доходы от реализации муниципального имущества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находящегося в муниципальной собственности,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исполнены в сумме 21 593,4 тыс. рублей, или на 102,8% к уточненному плану и от первоначального плана в 2,2 раза. Это обусловлено дополнительным заключением 38 новых договоров купли-продажи муниципального имущества с рассрочкой платежа и поступлением средств по ним в целях реализации жилищных программ, согласно Постановлению Правительства ХМАО-Югры от 09.10.2013 №408-п (бюджет дополнительно получил 11 593,4 тыс. рублей);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доходы от приватизации муниципального имущества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исполнены в сумме 219 431,8 тыс. рублей или на 99,9% к уточненному плану и от первоначального плана в 2,8 раза. На процент роста поступления в бюджет города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Урай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части неналоговых доходов повлияла реализация с аукциона муниципального имущества городского округа город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Урай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 имущественным комплексом объектов энергоснабжения на сумму 214 633,6 тыс. рублей, поступивших в бюджет в полном объеме, что не было предусмотрено при формировании бюджета городского округа город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Урай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2016 год;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доходы от продажи земельных участков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исполнены в сумме 14 570,9 тыс. рублей, от уточненного плана на 100,3% и от первоначального плана более чем в 2,1 раза. Это обусловлено реализацией с аукциона земельного участка на сумму 8 729,1 тыс. рублей, поступивших в бюджет в полном объеме, а также земельных участков, в результате проведения 4 аукционов под ИЖС, заключения новых 11 договоров для предпринимательских целей и 22 договоров под огороды и гаражи.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штрафные санкции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исполнены в сумме 20 940,9 тыс. рублей, или на 101,9% к уточненному плану и от первоначального плана в 4,8 раза за счет поступления штрафных санкций за неисполнение договорных обязательств по условиям муниципальных контрактов.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от платы за негативное воздействие на окружающую среду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исполнены в сумме 2 220,1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от уточненного плана на 100,9%.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Плановые показатели по данному источнику неналоговых доходов были уточнены в течение отчетного финансового года на  (+1 512,5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Основная причина увеличения поступлений - изменение с 1 января 2016 года срока уплаты данного источника доходов, т.е. вместо 1 раза в год, налог стал поступать ежеквартально, в соответствии с   установленным Федеральным законом от 21.07.2014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219-ФЗ «О внесении изменений в Федеральный закон «Об охране окружающей среды» и отдельные законодательные акты Российской Федерации»".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-прочие неналоговые доходы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исполнены в сумме 184,0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поступившие от АО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Урайтеплоэнергия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ОАО «ЮТЭК-Энергия» за утилизацию демонтированного муниципального имущества, (металлолом), так как в соответствии с Порядком управления и распоряжения имуществом, находящимся в муниципальной собственности города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Урай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принятым решением Думы    города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Урай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25.06.2009 №56, Порядком списания имущества, находящегося в собственности муниципального образования городской округ город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Урай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 новой редакции), утвержденным постановлением администрации города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Урай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02.10.2014 №3481, средства от утилизации возмещаются пользователем в бюджет города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Урай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286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Финансовая помощь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бюджета субъекта Ханты - Мансийского автономного округа - Югры поступила в объеме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2 610 328,0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тыс.рублей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или 100,0%,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том числе: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дотации 507 169,2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(100,0%),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субсидии  931 664,1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(100,0%),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субвенции 1 160 283,6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(99,9%),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иные межбюджетные трансферты  11 211,1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(99,9%).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- 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Прочие безвозмездные поступления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поступили в размере 100,0% в сумме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151 986,3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том числе средства в рамках соглашения о сотрудничестве между ПАО "Нефтяная компания "ЛУКОЙЛ" и Правительством Ханты –Мансийского автономного округа –Югры – 151 600,0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основании Регламента о порядке присуждения и выплат именных премий ООО  «ЛУКОЙЛ - Западная Сибирь» для учащихся общеобразовательных школ города - 86,3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поступления от ООО «ЛУКОЙЛ -Энергосети» на 300,0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- Произведен возврат остатков субсидий, субвенций и иных  межбюджетных трансфертов, имеющих целевое назначение прошлых лет, в сумме 14 025,6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или 111,4%.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4" name="Номер слайда 3"/>
          <p:cNvSpPr txBox="1">
            <a:spLocks noGrp="1"/>
          </p:cNvSpPr>
          <p:nvPr/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8" tIns="45718" rIns="91438" bIns="45718" anchor="b"/>
          <a:lstStyle/>
          <a:p>
            <a:pPr algn="r">
              <a:defRPr/>
            </a:pPr>
            <a:fld id="{E8365198-54AE-4799-8CBB-07DC4A8E2223}" type="slidenum">
              <a:rPr lang="ru-RU" sz="1200">
                <a:latin typeface="+mn-lt"/>
              </a:rPr>
              <a:pPr algn="r">
                <a:defRPr/>
              </a:pPr>
              <a:t>9</a:t>
            </a:fld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540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3592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215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достижения показателей средней заработной платы отдельных категорий работников, оказывающих муниципальные услуги и выполняющих работы в сферах образования и культуры, в 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рамках исполнения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указов Президента Российской Федерации от 07.05.2012 № 597 «О мероприятиях по реализации государственной социальной политики», от 01.06.2012 № 761 «О национальной стратегии действий в интересах детей на 2012-2017 годы», в отчетном периоде продолжен процесс поэтапного доведения среднего уровня оплаты труда</a:t>
            </a:r>
            <a:r>
              <a:rPr lang="ru-RU" sz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отдельным категориям работников, оказывающих муниципальные услуги и выполняющих работы в сфере образования и культуры, до уровней, установленных Указом.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426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8CF57B-A161-4567-BBFF-59C8F29A2D81}" type="datetime1">
              <a:rPr lang="ru-RU" smtClean="0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1D280-BC16-443F-9A9E-620B0ECD2B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9755B8-D878-4B5C-A2A6-E7FBA861F51A}" type="datetime1">
              <a:rPr lang="ru-RU" smtClean="0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31F1-D8B4-4300-8542-46910E40C1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77677-0084-4B04-AAB2-EAEEFFA724FE}" type="datetime1">
              <a:rPr lang="ru-RU" smtClean="0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3BD2A-74BF-476A-BAE8-16FBEA062B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7079980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3E7FA-D9C6-439B-A833-E964BF898C87}" type="datetime1">
              <a:rPr lang="ru-RU" smtClean="0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2884A-AB6A-497A-AE61-AF939ACEF0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697ED-D22D-4347-8145-E5A32BA0B043}" type="datetime1">
              <a:rPr lang="ru-RU" smtClean="0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CF81C-58F0-4B9C-A036-2295621AC7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D62CD5-03EC-4844-96BD-EC141EEB73FA}" type="datetime1">
              <a:rPr lang="ru-RU" smtClean="0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C3ADC-F276-4C39-9AF1-7395DF6100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9343A5-D46D-4A56-B24B-A1FB51035061}" type="datetime1">
              <a:rPr lang="ru-RU" smtClean="0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6FB0D-87F3-4D58-B675-C6B20766A4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78B59-42A5-4815-B476-7CE2969DBDD6}" type="datetime1">
              <a:rPr lang="ru-RU" smtClean="0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BCBED-1CEB-47CB-865A-96D3079D30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7C4F58-B7FF-460D-98CE-FC01B095B207}" type="datetime1">
              <a:rPr lang="ru-RU" smtClean="0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AEADA-03E1-450E-BB7A-2CD8A256C4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6DEF0-7AAC-41E2-AADA-95EFC4E64A27}" type="datetime1">
              <a:rPr lang="ru-RU" smtClean="0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9EB8D-49C8-4E13-A403-EB8831AC6C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2AB02-5C44-4F6C-AFCC-483861398608}" type="datetime1">
              <a:rPr lang="ru-RU" smtClean="0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6639286-635E-4497-A0E9-0D4965DB9E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535C79B-C2D0-4B21-A467-D7E328D472E1}" type="datetime1">
              <a:rPr lang="ru-RU" smtClean="0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C5CB616-3E48-45E4-9D67-8CDD9FE56C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uray.ru/document/846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93771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endParaRPr lang="ru-RU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0648"/>
            <a:ext cx="712788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256322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Бюджет для граждан</a:t>
            </a:r>
            <a:endParaRPr lang="ru-RU" sz="48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5373216"/>
            <a:ext cx="5195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  решению Думы города </a:t>
            </a:r>
            <a:r>
              <a:rPr lang="ru-RU" sz="1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Урай</a:t>
            </a:r>
            <a:r>
              <a:rPr lang="ru-RU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«Об исполнении бюджета городского округа город </a:t>
            </a:r>
            <a:r>
              <a:rPr lang="ru-RU" sz="1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за 2016 год»</a:t>
            </a:r>
          </a:p>
        </p:txBody>
      </p:sp>
    </p:spTree>
    <p:extLst>
      <p:ext uri="{BB962C8B-B14F-4D97-AF65-F5344CB8AC3E}">
        <p14:creationId xmlns:p14="http://schemas.microsoft.com/office/powerpoint/2010/main" xmlns="" val="3672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2866954"/>
              </p:ext>
            </p:extLst>
          </p:nvPr>
        </p:nvGraphicFramePr>
        <p:xfrm>
          <a:off x="107504" y="1340768"/>
          <a:ext cx="5904656" cy="4267784"/>
        </p:xfrm>
        <a:graphic>
          <a:graphicData uri="http://schemas.openxmlformats.org/drawingml/2006/table">
            <a:tbl>
              <a:tblPr/>
              <a:tblGrid>
                <a:gridCol w="2232248"/>
                <a:gridCol w="1368152"/>
                <a:gridCol w="1368152"/>
                <a:gridCol w="936104"/>
              </a:tblGrid>
              <a:tr h="3872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уточненный план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исполнено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исполнения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30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- всего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3 920 740,3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3 834 734,5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97,8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77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на реализацию муниципальных программ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3 916 489,5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3 832 658,1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97,9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66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на непрограммную деятельность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4 250,8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076,4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2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260648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1430"/>
                <a:latin typeface="Arial" pitchFamily="34" charset="0"/>
                <a:cs typeface="Arial" pitchFamily="34" charset="0"/>
              </a:rPr>
              <a:t>Расходы бюджета города в рамках муниципальных программ  за 2016 год, тыс.рублей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6084168" y="980728"/>
          <a:ext cx="28803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76256" y="2780928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3 832 658,1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126876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2 076,4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0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1430"/>
                <a:latin typeface="Arial" pitchFamily="34" charset="0"/>
                <a:cs typeface="Arial" pitchFamily="34" charset="0"/>
              </a:rPr>
              <a:t>Программная структура расходов бюджета за 2016 год, </a:t>
            </a:r>
            <a:r>
              <a:rPr lang="ru-RU" sz="2000" b="1" dirty="0" smtClean="0">
                <a:ln w="11430"/>
                <a:latin typeface="Arial" pitchFamily="34" charset="0"/>
                <a:cs typeface="Arial" pitchFamily="34" charset="0"/>
              </a:rPr>
              <a:t>тыс.рублей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4770130"/>
              </p:ext>
            </p:extLst>
          </p:nvPr>
        </p:nvGraphicFramePr>
        <p:xfrm>
          <a:off x="179512" y="980729"/>
          <a:ext cx="8784975" cy="5616623"/>
        </p:xfrm>
        <a:graphic>
          <a:graphicData uri="http://schemas.openxmlformats.org/drawingml/2006/table">
            <a:tbl>
              <a:tblPr/>
              <a:tblGrid>
                <a:gridCol w="5285270"/>
                <a:gridCol w="1285606"/>
                <a:gridCol w="1197656"/>
                <a:gridCol w="1016443"/>
              </a:tblGrid>
              <a:tr h="9384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программы </a:t>
                      </a:r>
                    </a:p>
                  </a:txBody>
                  <a:tcPr marL="5954" marR="5954" marT="5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год (уточненный)</a:t>
                      </a:r>
                    </a:p>
                  </a:txBody>
                  <a:tcPr marL="5954" marR="5954" marT="5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Исполнено </a:t>
                      </a:r>
                    </a:p>
                  </a:txBody>
                  <a:tcPr marL="5954" marR="5954" marT="5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исполнения от уточненного плана</a:t>
                      </a:r>
                    </a:p>
                  </a:txBody>
                  <a:tcPr marL="5954" marR="5954" marT="5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3 916 489,5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3 832 658,1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97,9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72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1.Муниципальная программа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«Модернизация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здравоохранения муниципального образования городской округ город Урай» на 2013-2017 годы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11 252,5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10 606,3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94,3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35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2.Муниципальная программа "Развитие образования города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2014-2018 годы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1 824 926,8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1 792 554,5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98,2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4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3.Муниципальная программа "Культура города Урай" на 2012-2016 годы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372 841,6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359 514,1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96,4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47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Муниципальная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"Развитие физической культуры, спорта и туризма в городе Урай" на 2016-2018 годы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112 962,4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111 469,8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98,7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2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5.Муниципальная программа "Поддержка социально ориентированных некоммерческих  организаций в городе Урай" на 2015 - 2017 годы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14 430,6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14 430,6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100,0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72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6.Муниципальная программа "Улучшение жилищных условий граждан, проживающих на территории муниципального образования город Урай" на 2016-2018 годы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503 211,3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481 829,8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95,8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1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7.Муниципальная программа "Капитальный ремонт и реконструкция систем коммунальной инфраструктуры города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 2014-2020 годы"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91 049,6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91 049,6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100,0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8.Муниципальная программа "Профилактика правонарушений на территории города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2015-2017 годы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12 796,7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12 771,6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99,8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72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 Муниципальная программа "Защита населения и территории городского округа города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от чрезвычайных ситуаций, совершенствование гражданской обороны" на 2013-2018 годы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27 857,9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27 821,5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99,9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35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 Муниципальная программа "Охрана окружающей среды в границах города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2012-2016 годы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4 376,7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4 376,7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100,0 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0376295"/>
              </p:ext>
            </p:extLst>
          </p:nvPr>
        </p:nvGraphicFramePr>
        <p:xfrm>
          <a:off x="179512" y="908720"/>
          <a:ext cx="8856984" cy="5757004"/>
        </p:xfrm>
        <a:graphic>
          <a:graphicData uri="http://schemas.openxmlformats.org/drawingml/2006/table">
            <a:tbl>
              <a:tblPr/>
              <a:tblGrid>
                <a:gridCol w="5328592"/>
                <a:gridCol w="1296144"/>
                <a:gridCol w="1215873"/>
                <a:gridCol w="1016375"/>
              </a:tblGrid>
              <a:tr h="375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программы </a:t>
                      </a:r>
                    </a:p>
                  </a:txBody>
                  <a:tcPr marL="5954" marR="5954" marT="5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год (уточненный)</a:t>
                      </a:r>
                    </a:p>
                  </a:txBody>
                  <a:tcPr marL="5954" marR="5954" marT="5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Исполнено </a:t>
                      </a:r>
                    </a:p>
                  </a:txBody>
                  <a:tcPr marL="5954" marR="5954" marT="5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исполнения от уточненного плана</a:t>
                      </a:r>
                    </a:p>
                  </a:txBody>
                  <a:tcPr marL="5954" marR="5954" marT="5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18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 Муниципальная программа "Развитие малого и среднего предпринимательства, потребительского рынка и сельскохозяйственных товаропроизводителей города Урай" на 2016-2020 годы"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38 882,8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38 740,0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99,6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12. Муниципальная программа "Информационное общество - Урай" на 2016-2018 годы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15 739,9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15 739,8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100,0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13. Муниципальная программа "Развитие транспортной системы города Урай" на 2016-2020 годы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46 599,0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46 064,8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98,9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76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14. Муниципальная программа "Создание условий для эффективного и ответственного управления муниципальными финансами, повышения устойчивости местного бюджета городского округа г.Урай. Управление муниципальными финансами в городском округе г.Урай" на период до 2020 года"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32 332,0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31 981,6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98,9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15. Муниципальная программа "Совершенствование и развитие муниципального управления в городе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2015-2017 год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476 888,6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470 454,3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98,7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16. Муниципальная программа "Обеспечение градостроительной деятельности на территории города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" на  2015-2017 годы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102 453,5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96 806,0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94,5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17. Муниципальная программа "Молодежь города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2016-2020 годы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18 897,8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18 897,8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100,0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3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18. Муниципальная программа "Развитие жилищно-коммунального комплекса и повышение энергетической эффективности в городе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 2016-2018 годы"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181 600,9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180 583,6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99,4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3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19. Муниципальная программа "Проектирование и строительство инженерных сетей коммунальной инфраструктуры в городе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2014-2020 годы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27 388,9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26 965,7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98,5 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5008" y="116633"/>
            <a:ext cx="89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1430"/>
                <a:latin typeface="Arial" pitchFamily="34" charset="0"/>
                <a:cs typeface="Arial" pitchFamily="34" charset="0"/>
              </a:rPr>
              <a:t>Программная структура расходов бюджета за 2016 год, </a:t>
            </a:r>
            <a:r>
              <a:rPr lang="ru-RU" sz="2000" b="1" dirty="0" smtClean="0">
                <a:ln w="11430"/>
                <a:latin typeface="Arial" pitchFamily="34" charset="0"/>
                <a:cs typeface="Arial" pitchFamily="34" charset="0"/>
              </a:rPr>
              <a:t>тыс.рублей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показателей муниципальной программы</a:t>
            </a:r>
          </a:p>
          <a:p>
            <a:pPr algn="ctr" fontAlgn="b"/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«Модернизация здравоохранения муниципального образования городской округ город Урай» на 2013-2017 годы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6301380"/>
              </p:ext>
            </p:extLst>
          </p:nvPr>
        </p:nvGraphicFramePr>
        <p:xfrm>
          <a:off x="179513" y="2060843"/>
          <a:ext cx="8784976" cy="3672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8631"/>
                <a:gridCol w="1008112"/>
                <a:gridCol w="1080120"/>
                <a:gridCol w="1008113"/>
              </a:tblGrid>
              <a:tr h="360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Наименование целевого показателя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ед.изм</a:t>
                      </a:r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Плановое значение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Фактическое значение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Обеспеченность города Урай койками дневного пребывания на 10000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населения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койки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35,6</a:t>
                      </a: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32,1</a:t>
                      </a: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5849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подразделений учреждений здравоохранения, материально-техническое оснащение которых приведено в соответствие с порядками оказания медицинской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помощи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1083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Младенческая смертность на 1000 родившихся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живыми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5,1</a:t>
                      </a: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032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смертность на 1000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населения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8,4</a:t>
                      </a: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8,1</a:t>
                      </a: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7117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Удовлетворенность населения медицинской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помощью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57,8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32,4</a:t>
                      </a: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383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Обеспеченность койками круглосуточного </a:t>
                      </a:r>
                      <a:r>
                        <a:rPr lang="ru-RU" sz="1200" spc="-2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пребывания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койки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70,0</a:t>
                      </a: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83,2</a:t>
                      </a: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324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Обеспеченность населения врачами на 10 000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населения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50,2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45,9</a:t>
                      </a: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105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Обеспеченность населения средним медицинским персоналом на 10 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населения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164,1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146,7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4813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посещений медицинских учреждений населения в смену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пос.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1 302,0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951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1268760"/>
            <a:ext cx="57606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Предусмотрено на год – 11 252,5 тыс.рублей, исполнено – 10 606,3 тыс.рублей 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03206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показателей муниципальной программы</a:t>
            </a:r>
          </a:p>
          <a:p>
            <a:pPr algn="ctr" fontAlgn="b"/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«Развитие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образования города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Урай»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2014-2018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6301380"/>
              </p:ext>
            </p:extLst>
          </p:nvPr>
        </p:nvGraphicFramePr>
        <p:xfrm>
          <a:off x="179513" y="1700807"/>
          <a:ext cx="8784976" cy="4366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05289"/>
                <a:gridCol w="709917"/>
                <a:gridCol w="922893"/>
                <a:gridCol w="1046877"/>
              </a:tblGrid>
              <a:tr h="6022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Наименование целевого показателя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ед.изм</a:t>
                      </a:r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Плановое значение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Фактическое значение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22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детей в возрасте от 1-6 лет, получающих дошкольную образовательную услугу и (или) услугу по их содержанию в муниципальных образовательных организациях в общей численности детей в возрасте от 1-6 лет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64,2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63,3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71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детей в возрасте от 1-6 лет, стоящих на учете для определения в муниципальные дошкольные образовательные организации, в общей численности детей в возрасте от 1-6 лет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24,3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50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призеров и победителей Всероссийской олимпиады школьников, от общего количества участников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61,5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71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общественности в управлении образовательными  организациями (в </a:t>
                      </a:r>
                      <a:r>
                        <a:rPr lang="ru-RU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в решении вопросов финансово-хозяйственной деятельности, контроля качества образования)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22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обучающихся в муниципальных общеобразовательных организациях, занимающихся во вторую (третью) смену, в общей численности обучающихся в муниципальных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22,87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детей I и II групп здоровья в общей численности обучающихся в муниципальных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22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детей в возрасте от 5-18 лет, получающих услуги по дополнительному образованию в организациях различной организационно-правовой формы м формы собственности, в общей численности детей данной возрастной группы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84,7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111,4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908720"/>
            <a:ext cx="57606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Предусмотрено на год – 1 824 926,8 тыс.рублей, исполнено – 1 792 554,5 тыс.рублей 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03206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39"/>
            <a:ext cx="85689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показателей муниципальной программы</a:t>
            </a:r>
          </a:p>
          <a:p>
            <a:pPr algn="ctr" fontAlgn="b"/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«Развитие образования города Урай» на 2014-2018 годы</a:t>
            </a:r>
          </a:p>
          <a:p>
            <a:pPr algn="ctr" fontAlgn="b"/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6301380"/>
              </p:ext>
            </p:extLst>
          </p:nvPr>
        </p:nvGraphicFramePr>
        <p:xfrm>
          <a:off x="179513" y="1052734"/>
          <a:ext cx="8856984" cy="4384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55333"/>
                <a:gridCol w="787310"/>
                <a:gridCol w="930457"/>
                <a:gridCol w="983884"/>
              </a:tblGrid>
              <a:tr h="576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Наименование целевого показателя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ед.изм</a:t>
                      </a:r>
                      <a:r>
                        <a:rPr lang="ru-RU" sz="11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Плановое значение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Фактическое значение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2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125,1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123,1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8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муниципальных общеобразовательных организаций, здания которых находятся в аварийном состоянии или требуют капитального ремонта, в общем числе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8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муниципальных дошкольных образовательных организаций, здания которых находятся в аварийном состоянии или требуют капитального ремонта, в общем числе муниципальных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3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жителей города, удовлетворенных уровнем качества системы образования, в общем числе жителей города, охваченных соответствующими исследованиями, опросами, мониторингами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3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руководящих и педагогических работников, повысивших уровень квалификации через участие в курсах повышения квалификации, стажировках, семинарах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120,9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3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педагогических работников образовательных организаций, которым при прохождении аттестации присвоена первая или высшая категория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2503206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9974784"/>
              </p:ext>
            </p:extLst>
          </p:nvPr>
        </p:nvGraphicFramePr>
        <p:xfrm>
          <a:off x="251520" y="1286733"/>
          <a:ext cx="8640960" cy="4230499"/>
        </p:xfrm>
        <a:graphic>
          <a:graphicData uri="http://schemas.openxmlformats.org/drawingml/2006/table">
            <a:tbl>
              <a:tblPr firstRow="1" firstCol="1" bandRow="1"/>
              <a:tblGrid>
                <a:gridCol w="3024336"/>
                <a:gridCol w="1368152"/>
                <a:gridCol w="1449988"/>
                <a:gridCol w="1358324"/>
                <a:gridCol w="1440160"/>
              </a:tblGrid>
              <a:tr h="132426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Наименование категории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Целевой показатель средней заработной платы отдельной категории, доведённый Департаментом образования и  молодежной политики ХМАО-Югры и Департаментом культуры ХМАО-Югры индивидуально до каждого ОМСУ, в целях реализации региональной "дорожной карты", 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рублей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Показатель достижения целевого значения по средней заработной плате отдельной категории работников) %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Факт за 2015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План на 2016 год (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уточненный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Факт за 2016 год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Работники муниципальных учреждений культуры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39 540,8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39 540,8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39 540,8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Работники муниципальных образовательных организаций дополнительного образования детей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47 366,5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47 556,0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47 556,1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Педагогические работники муниципальных дошкольных образовательных организаций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48 185,8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48 484,8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49 306,1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101,7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Педагогические работники муниципальных общеобразовательных организаций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57 820,8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58 341,0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58 341,0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7" y="305199"/>
            <a:ext cx="84969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Данные о выполнении майских Указов Президента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Российской Федерации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0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показателей муниципальной программы «Культура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города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Урай»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2012-2016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930959"/>
              </p:ext>
            </p:extLst>
          </p:nvPr>
        </p:nvGraphicFramePr>
        <p:xfrm>
          <a:off x="323528" y="1772814"/>
          <a:ext cx="8568952" cy="4704349"/>
        </p:xfrm>
        <a:graphic>
          <a:graphicData uri="http://schemas.openxmlformats.org/drawingml/2006/table">
            <a:tbl>
              <a:tblPr/>
              <a:tblGrid>
                <a:gridCol w="5472608"/>
                <a:gridCol w="792088"/>
                <a:gridCol w="1152128"/>
                <a:gridCol w="1152128"/>
              </a:tblGrid>
              <a:tr h="387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Ед. изм.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Плановое значение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Фактическое значение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Увеличение количества читателей общедоступных библиотек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тыс. чел.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15,5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15,53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Увеличение библиотечного фонда до 150 000 экземпляров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экз.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150 000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131 765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Увеличение доли библиотечных фондов общедоступных библиотек, отраженных в электронных каталогах, до 100%;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Увеличение количества посетителей музея на 5% в год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-23,2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Увеличение количества выставочных проектов (в том числе передвижных выставок), организованных на базе музея – на 5% в год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12,5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Увеличение доли музейных предметов, внесённых в электронный каталог, от общего музейного фонда на 5% в год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-51,4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Увеличение количества кинозрителей, посетивших публичные киномероприятия, до 55,0 тысяч человек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тыс. чел.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55,0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36,697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Увеличение охвата детей дополнительным образованием в сфере культуры и искусства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 1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%;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-6,1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Обновление доли инструментального парка детских школ искусств от общего числа имеющихся инструментов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1,13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Увеличение количества посетителей культурно-досуговых мероприятий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7,2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-3,1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Увеличение доли детей, привлекаемых к участию в творческих мероприятиях, от общего числа детей до 20%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-51,3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Обновление материально-технической базы учреждений культуры с целью улучшения качества досуга населения города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Уровень удовлетворенности граждан качеством предоставляемых муниципальных услуг в сфере культуры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marL="36928" marR="3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980728"/>
            <a:ext cx="62646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Предусмотрено на год – 372 841,6 тыс.рублей, исполнено – 359 514,1 тыс.рублей 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25418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през1"/>
          <p:cNvPicPr preferRelativeResize="0"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6350"/>
            <a:ext cx="9144000" cy="6839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5" descr="през1"/>
          <p:cNvPicPr preferRelativeResize="0">
            <a:picLocks noChangeArrowheads="1"/>
          </p:cNvPicPr>
          <p:nvPr/>
        </p:nvPicPr>
        <p:blipFill>
          <a:blip r:embed="rId3" cstate="print"/>
          <a:srcRect r="82060"/>
          <a:stretch>
            <a:fillRect/>
          </a:stretch>
        </p:blipFill>
        <p:spPr bwMode="auto">
          <a:xfrm>
            <a:off x="-92203" y="-5588"/>
            <a:ext cx="1639867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endParaRPr lang="ru-RU" sz="14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619672" y="474440"/>
            <a:ext cx="7524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91680" y="1916832"/>
            <a:ext cx="7344816" cy="360040"/>
          </a:xfrm>
          <a:prstGeom prst="round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по итогам года: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91680" y="980728"/>
            <a:ext cx="7344816" cy="864096"/>
          </a:xfrm>
          <a:prstGeom prst="round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сохранения и развития культурного потенциала города действует муниципальная программа «Культура города Урай» на 2012 – 2016 годы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80112" y="2348879"/>
            <a:ext cx="3456384" cy="1368153"/>
          </a:xfrm>
          <a:prstGeom prst="round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читателей общедоступных библиотек 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2%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15 530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691680" y="3789040"/>
            <a:ext cx="3816424" cy="864096"/>
          </a:xfrm>
          <a:prstGeom prst="round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культурно -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досуговых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мероприятий увеличилось 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составило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1470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580112" y="4725144"/>
            <a:ext cx="3456384" cy="1133078"/>
          </a:xfrm>
          <a:prstGeom prst="round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библиотечных фондов общедоступных библиотек, отраженных в электронных каталогах составляет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100,0%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691680" y="5949280"/>
            <a:ext cx="7344816" cy="792088"/>
          </a:xfrm>
          <a:prstGeom prst="round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коллективы приняли участие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конкурсах и фестивалей различных уровней, завоевав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160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наград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691680" y="2348880"/>
            <a:ext cx="3816424" cy="1368152"/>
          </a:xfrm>
          <a:prstGeom prst="round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выставочных проектов, организованных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базе музея увеличилось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12,5% 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580112" y="3789040"/>
            <a:ext cx="3456384" cy="864096"/>
          </a:xfrm>
          <a:prstGeom prst="round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посещений библиотек выросло 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0,2%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 составило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121 154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691680" y="4725144"/>
            <a:ext cx="3816424" cy="1152128"/>
          </a:xfrm>
          <a:prstGeom prst="round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Заработная плата составила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39,5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16625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показателей муниципальной программы «Развитие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физической культуры, спорта и туризма в городе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Урай»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2016-2018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3568744"/>
              </p:ext>
            </p:extLst>
          </p:nvPr>
        </p:nvGraphicFramePr>
        <p:xfrm>
          <a:off x="179512" y="1823826"/>
          <a:ext cx="8964488" cy="4917542"/>
        </p:xfrm>
        <a:graphic>
          <a:graphicData uri="http://schemas.openxmlformats.org/drawingml/2006/table">
            <a:tbl>
              <a:tblPr firstRow="1" firstCol="1" bandRow="1"/>
              <a:tblGrid>
                <a:gridCol w="6357644"/>
                <a:gridCol w="642908"/>
                <a:gridCol w="928644"/>
                <a:gridCol w="1000079"/>
                <a:gridCol w="35213"/>
              </a:tblGrid>
              <a:tr h="447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Ед.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Плановое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Фактическое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42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Доля населения, систематически занимающегося физической культурой и спортом, в общей численности населения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32,5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31,6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42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Доля населения, систематически занимающегося физической культурой и спортом на бесплатной основе, в общей численности занимающихся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54,3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60,5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9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Численность детей и подростков, занимающихся в учреждениях дополнительного образования физкультурно-спортивной направленности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(ДЮСШ)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чел.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1583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1651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9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Удельный вес спортсменов, получивших спортивные разряды, звания, от численности населения, систематически занимающегося физической культурой и спортом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4,8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3,3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42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Уровень обеспеченности населения спортивными сооружениями, исходя из единовременной пропускной способности объекта спорта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32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28,3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9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23825" algn="l"/>
                        </a:tabLs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Доля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граждан муниципального образования, занимающихся физической культурой и спортом по месту работы, в общей численности населения, занятого в экономике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19,5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42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обучающихся, систематически занимающихся физической культурой и спортом, в общей численности обучающихся</a:t>
                      </a: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65,7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65,7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138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11,9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16,9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138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Доля граждан, выполнивших нормативы Всероссийского физкультурно-спортивного комплекса «Готов к труду и обороне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»,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в общей численности населения, принявшего участие в сдаче нормативов ВФСК «ГТО»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31,5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13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из них учащихся и студентов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31,5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1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Численность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туристов, размещенных в коллективных средствах размещения</a:t>
                      </a: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Чел.</a:t>
                      </a: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3010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3006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74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Увеличение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количества участия в выездных мероприятиях по выставочной деятельности</a:t>
                      </a: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1151" marR="41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124744"/>
            <a:ext cx="61206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Предусмотрено на год – 112 962,4 тыс.рублей, исполнено – 111 469,8 тыс.рублей 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203087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openbudsk.ru/upload/iblock/d24/d2404b563e2de1204e43e5aebe4209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4392488" cy="304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84" y="476672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показатели исполнения бюджета городского округа город Урай за 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год, тыс. рублей</a:t>
            </a:r>
            <a:endParaRPr lang="ru-RU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555910">
            <a:off x="4609824" y="3688810"/>
            <a:ext cx="4184023" cy="52322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Дефицит 42 264,1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 rot="10800000">
            <a:off x="4644008" y="2348880"/>
            <a:ext cx="3384376" cy="1152128"/>
          </a:xfrm>
          <a:prstGeom prst="upArrow">
            <a:avLst>
              <a:gd name="adj1" fmla="val 50000"/>
              <a:gd name="adj2" fmla="val 5000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верх 11"/>
          <p:cNvSpPr/>
          <p:nvPr/>
        </p:nvSpPr>
        <p:spPr>
          <a:xfrm>
            <a:off x="5868144" y="4365104"/>
            <a:ext cx="3004912" cy="1224136"/>
          </a:xfrm>
          <a:prstGeom prst="up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588224" y="4869160"/>
            <a:ext cx="1677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3 834 734,5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580112" y="2564904"/>
            <a:ext cx="1677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3 792 470,4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52320" y="1772816"/>
            <a:ext cx="1596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5301208"/>
            <a:ext cx="1844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-540568" y="404664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endParaRPr lang="ru-RU" sz="14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79512" y="764704"/>
            <a:ext cx="3024336" cy="792088"/>
          </a:xfrm>
          <a:prstGeom prst="roundRect">
            <a:avLst/>
          </a:prstGeo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материально-технической базы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1520" y="1916832"/>
            <a:ext cx="2772816" cy="1080120"/>
          </a:xfrm>
          <a:prstGeom prst="roundRect">
            <a:avLst/>
          </a:prstGeo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спортивный комплекс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занятий 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Street  Workout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трелка вниз 57"/>
          <p:cNvSpPr/>
          <p:nvPr/>
        </p:nvSpPr>
        <p:spPr>
          <a:xfrm>
            <a:off x="1043608" y="1556792"/>
            <a:ext cx="772664" cy="288032"/>
          </a:xfrm>
          <a:prstGeom prst="downArrow">
            <a:avLst/>
          </a:prstGeo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23528" y="3284984"/>
            <a:ext cx="1656184" cy="2520280"/>
          </a:xfrm>
          <a:prstGeom prst="roundRect">
            <a:avLst/>
          </a:prstGeo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место в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Спартакиаде городов и районов ХМАО-Югры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444208" y="1844824"/>
            <a:ext cx="2699792" cy="1080120"/>
          </a:xfrm>
          <a:prstGeom prst="roundRect">
            <a:avLst/>
          </a:prstGeo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Спортивные разряды выполнили</a:t>
            </a:r>
          </a:p>
          <a:p>
            <a:pPr lvl="0"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398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человек, из них  КМС – 7 человека</a:t>
            </a:r>
          </a:p>
          <a:p>
            <a:pPr lvl="0"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499992" y="2996952"/>
            <a:ext cx="3744416" cy="1008112"/>
          </a:xfrm>
          <a:prstGeom prst="roundRect">
            <a:avLst/>
          </a:prstGeo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занимающихся физкультурой и спортом выросло на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2%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(171 человек) и составило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727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131840" y="1844824"/>
            <a:ext cx="3240360" cy="1080120"/>
          </a:xfrm>
          <a:prstGeom prst="roundRect">
            <a:avLst/>
          </a:prstGeo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детей, занимающихся в спортивных школьных клубах увеличилось 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70,0%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составило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1479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человек 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851920" y="764704"/>
            <a:ext cx="4968552" cy="432048"/>
          </a:xfrm>
          <a:prstGeom prst="roundRect">
            <a:avLst/>
          </a:prstGeo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трелка вниз 63"/>
          <p:cNvSpPr/>
          <p:nvPr/>
        </p:nvSpPr>
        <p:spPr>
          <a:xfrm>
            <a:off x="4788024" y="1340768"/>
            <a:ext cx="772664" cy="432048"/>
          </a:xfrm>
          <a:prstGeom prst="downArrow">
            <a:avLst/>
          </a:prstGeo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39752" y="3501008"/>
            <a:ext cx="1728192" cy="2520280"/>
          </a:xfrm>
          <a:prstGeom prst="roundRect">
            <a:avLst/>
          </a:prstGeo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место в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окружном фестивале среди граждан пожилого возраста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44008" y="4149080"/>
            <a:ext cx="1656184" cy="2448272"/>
          </a:xfrm>
          <a:prstGeom prst="roundRect">
            <a:avLst/>
          </a:prstGeo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в окружном зимнем фестивале ВФСК  ГТО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04248" y="4221088"/>
            <a:ext cx="1728192" cy="2448272"/>
          </a:xfrm>
          <a:prstGeom prst="roundRect">
            <a:avLst/>
          </a:prstGeo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место среди городов ХМАО-Югры по внедрению ВФСК  ГТО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7164288" y="1340768"/>
            <a:ext cx="772664" cy="432048"/>
          </a:xfrm>
          <a:prstGeom prst="downArrow">
            <a:avLst/>
          </a:prstGeo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055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показателей муниципальной программы «Поддержка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социально ориентированных некоммерческих  организаций в городе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Урай»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2015 - 2017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19" y="2348880"/>
          <a:ext cx="8712968" cy="3478370"/>
        </p:xfrm>
        <a:graphic>
          <a:graphicData uri="http://schemas.openxmlformats.org/drawingml/2006/table">
            <a:tbl>
              <a:tblPr/>
              <a:tblGrid>
                <a:gridCol w="5688633"/>
                <a:gridCol w="792088"/>
                <a:gridCol w="1152128"/>
                <a:gridCol w="1080119"/>
              </a:tblGrid>
              <a:tr h="388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Ед.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Плановое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Фактическое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43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социально ориентированных некоммерческих организаций, получающих финансовую поддержку в форме субсидий за счет средств бюджета городского округа город Урай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социально значимых мероприятий, проводимых социально ориентированными некоммерческими организациями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222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жителей города, участвующих в мероприятиях, проводимых социально ориентированными некоммерческими организациями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4 900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5 110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помещений, находящихся в муниципальной собственности,  предоставляемых в пользование социально ориентированным некоммерческим организациям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863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консультаций, предоставляемых некоммерческим организациям по ведению их уставной деятельности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817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размещённой  информации о деятельности социально ориентированных некоммерческих организаций на официальном сайте администрации города Урай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</a:p>
                  </a:txBody>
                  <a:tcPr marL="21951" marR="2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1412776"/>
            <a:ext cx="61926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Предусмотрено на год – 14 430,6 тыс.рублей, исполнено – 14 430,6 тыс.рублей 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661769"/>
      </p:ext>
    </p:extLst>
  </p:cSld>
  <p:clrMapOvr>
    <a:masterClrMapping/>
  </p:clrMapOvr>
  <p:transition spd="slow"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Предоставлено субсидий на оказание финансовой поддержки социально ориентированным некоммерческим организациям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муниципальная программа «Поддержка социально ориентированных некоммерческих организаций в городе Урай» на 2015-2017 годы за 2016 год,                  14 430,6 тыс.рублей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044058979"/>
              </p:ext>
            </p:extLst>
          </p:nvPr>
        </p:nvGraphicFramePr>
        <p:xfrm>
          <a:off x="0" y="1700808"/>
          <a:ext cx="914399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4146409609"/>
              </p:ext>
            </p:extLst>
          </p:nvPr>
        </p:nvGraphicFramePr>
        <p:xfrm>
          <a:off x="1331640" y="5805264"/>
          <a:ext cx="5616624" cy="10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3380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</a:t>
            </a: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показателей муниципальной программы «Улучшение </a:t>
            </a: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жилищных условий граждан, проживающих на территории муниципального образования город </a:t>
            </a: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Урай» </a:t>
            </a: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2016-2018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8097616"/>
              </p:ext>
            </p:extLst>
          </p:nvPr>
        </p:nvGraphicFramePr>
        <p:xfrm>
          <a:off x="179513" y="1909683"/>
          <a:ext cx="8856984" cy="4817468"/>
        </p:xfrm>
        <a:graphic>
          <a:graphicData uri="http://schemas.openxmlformats.org/drawingml/2006/table">
            <a:tbl>
              <a:tblPr firstRow="1" firstCol="1" bandRow="1"/>
              <a:tblGrid>
                <a:gridCol w="6214173"/>
                <a:gridCol w="714273"/>
                <a:gridCol w="928555"/>
                <a:gridCol w="999983"/>
              </a:tblGrid>
              <a:tr h="370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Ед.изм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Плановое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Фактическое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квартир, приобретаемых в муниципальную собственность в рамках заключенных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контрактов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192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212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семей, которым предоставлены жилые помещения при расселении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домов,</a:t>
                      </a:r>
                      <a:r>
                        <a:rPr lang="ru-RU" sz="11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семей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84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161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Площадь жилых помещений, изъятых в  муниципальную собственность путем выплаты возмещений за жилые помещения в рамках соглашений, заключенных с собственниками изымаемых жилых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помещений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Кв.м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364,3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1029,2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жилых домов на начало года, жилые помещения которых признаны непригодными для проживания, либо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аварийных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216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расселенных жилых домов, жилые помещения которых признаны непригодными для проживания, либо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аварийных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расселенных многоквартирных домов в соответствии с программой, в общем числе многоквартирных домов, жилые помещения в которых признаны непригодными (число многоквартирных домов, жилые помещения которых признаны непригодными на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 января 2015 года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–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236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3,0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8,5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граждан, которым  предоставлены жилые помещения по договорам социального найма в порядке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очередности, семей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граждан, которым  предоставлены жилые помещения по договорам социального найма в порядке очередности в соответствии с программой, в общем числе граждан, состоящих на учете в качестве нуждающихся в жилых помещениях (число состоящих на учете в качестве нуждающихся в жилых помещениях на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апреля 2015 года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–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621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) 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2,4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3,2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специализированных жилых помещений, предоставленных работникам бюджетных учреждений,  на период трудовых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отношений.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жилых помещений, отнесенных к маневренному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фонду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1196752"/>
            <a:ext cx="61926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Предусмотрено на год – 503 211,3 тыс.рублей, исполнено – 481 829,8 тыс.рублей 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534273"/>
      </p:ext>
    </p:extLst>
  </p:cSld>
  <p:clrMapOvr>
    <a:masterClrMapping/>
  </p:clrMapOvr>
  <p:transition spd="slow"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показателей муниципальной программы «Улучшение жилищных условий граждан, проживающих на территории муниципального образования город Урай» на 2016-2018 годы</a:t>
            </a: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3744754"/>
              </p:ext>
            </p:extLst>
          </p:nvPr>
        </p:nvGraphicFramePr>
        <p:xfrm>
          <a:off x="107504" y="1183978"/>
          <a:ext cx="8928993" cy="5490532"/>
        </p:xfrm>
        <a:graphic>
          <a:graphicData uri="http://schemas.openxmlformats.org/drawingml/2006/table">
            <a:tbl>
              <a:tblPr firstRow="1" firstCol="1" bandRow="1"/>
              <a:tblGrid>
                <a:gridCol w="6336704"/>
                <a:gridCol w="648072"/>
                <a:gridCol w="936104"/>
                <a:gridCol w="1008113"/>
              </a:tblGrid>
              <a:tr h="416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Ед.изм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Плановое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Фактическое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выданных молодым семьям свидетельств о праве на получение социальной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выплаты 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молодых семей, улучшивших жилищные условия в соответствии с программой, в общем числе молодых семей, поставленных на учет в качестве нуждающихся  в жилых помещениях (число молодых семей, состоящих на учете для получения мер государственной поддержки в целях улучшения жилищных условий на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января 2015 года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–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94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9,6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10,6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жилых помещений специализированного жилищного фонда, предоставленных по договорам найма специализированных жилых помещений детям-сиротам и детям, оставшимся без попечения родителей, лицам из числа детей-сирот и детей, оставшихся без попечения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родителей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обеспеченных жилыми помещениями, в общем количестве включенных в список детей-сирот и детей, оставшихся без попечения родителей, лиц из числа детей-сирот и детей, оставшихся без попечения родителей, которые подлежат обеспечению жилыми помещениями специализированного жилищного фонда по договорам найма специализированных жилых помещений (число включенных в список на 1 января 2016 года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–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25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84,0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улучшивших жилищные условия граждан из числа ветеранов Великой Отечественной войны и вставших на учет в качестве нуждающихся в жилых помещениях до 1 января 2005 года ветеранов боевых действий, инвалидов и семей, имеющих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детей-инвалидов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помещениях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55,4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57,0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Число семей, получивших жилые помещения и улучшивших жилищные условия в отчетном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году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350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360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Число семей, состоящих на учете на получение жилья на начало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года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632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632</a:t>
                      </a:r>
                    </a:p>
                  </a:txBody>
                  <a:tcPr marL="11242" marR="11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508006"/>
      </p:ext>
    </p:extLst>
  </p:cSld>
  <p:clrMapOvr>
    <a:masterClrMapping/>
  </p:clrMapOvr>
  <p:transition spd="slow"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1" y="548680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условий для комфортного проживания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0" y="980728"/>
          <a:ext cx="47880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1052736"/>
            <a:ext cx="4104456" cy="3960440"/>
          </a:xfrm>
          <a:prstGeom prst="round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Благоустроены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каре жилых домов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Установлено современное детское игровое оборудование и малые архитектурные формы 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детских игровых площадках города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Обустройство и оборудование сквера «Спортивный»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Строительство спортивных площадок 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Street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Workaut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5157192"/>
            <a:ext cx="8892480" cy="1628800"/>
          </a:xfrm>
          <a:prstGeom prst="round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Обустроены дороги: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 ямочный ремонт, отсыпка щебнем и грунтом  дорог в районах индивидуальной жилой застройки (1,3 км)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произведен капитальный ремонт автомобильной дороги по ул. Шевченко (420м)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обустроен тротуар и пешеходный переход  на перекрестке  ул.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Узбекистанская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проезд Первооткрывателей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385224115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</a:t>
            </a: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показателей муниципальной программы «Капитальный </a:t>
            </a: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ремонт и реконструкция систем коммунальной инфраструктуры города Урай на 2014-2020 </a:t>
            </a: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годы»</a:t>
            </a:r>
            <a:endParaRPr lang="ru-RU" sz="1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4649431"/>
              </p:ext>
            </p:extLst>
          </p:nvPr>
        </p:nvGraphicFramePr>
        <p:xfrm>
          <a:off x="107503" y="1556793"/>
          <a:ext cx="8913319" cy="5123344"/>
        </p:xfrm>
        <a:graphic>
          <a:graphicData uri="http://schemas.openxmlformats.org/drawingml/2006/table">
            <a:tbl>
              <a:tblPr/>
              <a:tblGrid>
                <a:gridCol w="6264697"/>
                <a:gridCol w="792088"/>
                <a:gridCol w="864096"/>
                <a:gridCol w="992438"/>
              </a:tblGrid>
              <a:tr h="432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Ед.изм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Плановое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Фактическое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1.ТЕПЛОСНАБЖЕНИЕ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144" marR="38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8144" marR="38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8144" marR="38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8144" marR="38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вес протяженности ветхих сетей, в общей протяженности сетей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26,4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24,4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5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отказов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</a:t>
                      </a:r>
                      <a:endParaRPr lang="ru-RU" sz="105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77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расход электрической энергии на выработку и передачу 1Гкал тепловой энергии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кВт*ч/ Гкал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38,75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36,15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Технологический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расход тепловой энергии при ее передаче по тепловым сетям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Гкал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40671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57104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отказов на сетях ГВС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</a:t>
                      </a:r>
                      <a:endParaRPr lang="ru-RU" sz="105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125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. ВОДОСНАБЖЕНИЕ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144" marR="38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8144" marR="38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8144" marR="38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144" marR="38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вес протяженности ветхих сетей, в общей протяженности сетей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33,2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45,1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5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аварий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отказов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</a:t>
                      </a:r>
                      <a:endParaRPr lang="ru-RU" sz="105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Энергозатраты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на выработку 1 единицы продукции (услуги)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кВт*ч/м3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0,85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0,76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. ВОДООТВЕДЕНИЕ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144" marR="38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8144" marR="38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8144" marR="38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вес протяженности ветхих сетей, в общей протяженности сетей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8144" marR="38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71,6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5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порывов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Энергозатраты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на выработку 1 единицы продукции (услуги)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кВт*ч/м3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0,58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0,61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 ГАЗОСНАБЖЕНИЕ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144" marR="38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8144" marR="38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8144" marR="38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Протяженность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сетей, всего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км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124,5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192,88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вес протяженности (сетей срок эксплуатации более 30 лет) в общей протяженности сетей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10,8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12,0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5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аварий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отказов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</a:t>
                      </a:r>
                      <a:endParaRPr lang="ru-RU" sz="105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 ЭНЕРГОСНАБЖЕНИЕ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144" marR="38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8144" marR="38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8144" marR="38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вес протяженности ветхих сетей, в общей протяженности сетей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23,0</a:t>
                      </a:r>
                    </a:p>
                  </a:txBody>
                  <a:tcPr marL="38144" marR="38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23,0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5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отказов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</a:t>
                      </a:r>
                      <a:endParaRPr lang="ru-RU" sz="105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Электрические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нагрузки (сумма максимумов нагрузок на шинах ТП)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МВт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40,92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14,78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Электрические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нагрузки (сумма совмещенных максимумов нагрузок на шинах 35-110 кВ ПС)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МВт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36,02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1,48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Питающие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сети 6 кВ (сумма совмещенных максимумов нагрузок РП)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МВт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17,43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6,79</a:t>
                      </a:r>
                    </a:p>
                  </a:txBody>
                  <a:tcPr marL="38144" marR="38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980728"/>
            <a:ext cx="5400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Предусмотрено на год – 91 049,6 тыс.рублей, исполнено – 91 049,6 тыс.рублей 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35980"/>
      </p:ext>
    </p:extLst>
  </p:cSld>
  <p:clrMapOvr>
    <a:masterClrMapping/>
  </p:clrMapOvr>
  <p:transition spd="slow"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показателей муниципальной программы «Профилактика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правонарушений на территории города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Урай»</a:t>
            </a:r>
          </a:p>
          <a:p>
            <a:pPr algn="ctr" fontAlgn="b"/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2015-2017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9955788"/>
              </p:ext>
            </p:extLst>
          </p:nvPr>
        </p:nvGraphicFramePr>
        <p:xfrm>
          <a:off x="107504" y="1628799"/>
          <a:ext cx="8928992" cy="5097303"/>
        </p:xfrm>
        <a:graphic>
          <a:graphicData uri="http://schemas.openxmlformats.org/drawingml/2006/table">
            <a:tbl>
              <a:tblPr/>
              <a:tblGrid>
                <a:gridCol w="6480720"/>
                <a:gridCol w="720080"/>
                <a:gridCol w="792088"/>
                <a:gridCol w="936104"/>
              </a:tblGrid>
              <a:tr h="418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Ед.изм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Плановое значение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Фактическое значение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уличных преступлений в числе зарегистрированных общеуголовных преступлений 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16,8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21,0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Уровень </a:t>
                      </a:r>
                      <a:r>
                        <a:rPr lang="ru-RU" sz="11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общеуголовной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преступности </a:t>
                      </a:r>
                    </a:p>
                  </a:txBody>
                  <a:tcPr marL="35792" marR="3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на 10 тыс. </a:t>
                      </a:r>
                      <a:r>
                        <a:rPr lang="ru-RU" sz="105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нас-ия</a:t>
                      </a:r>
                      <a:endParaRPr lang="ru-RU" sz="105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142,0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184,9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административных правонарушений, посягающих на общественный порядок и общественную безопасность, выявленных с участием народных дружинников (глава 20 </a:t>
                      </a:r>
                      <a:r>
                        <a:rPr lang="ru-RU" sz="11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КоАП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РФ), в общем количестве таких правонарушений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6,9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11,9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учащихся 6-11 классов образовательных организаций охваченных мероприятиями, направленными на формирование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стойкой негативной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установки по отношению к употреблению </a:t>
                      </a:r>
                      <a:r>
                        <a:rPr lang="ru-RU" sz="11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психоактивных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веществ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несовершеннолетних, находящихся в социально опасном положении, снятых с учета в связи с положительной динамикой, от общего числа состоящих на учете на конец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отчетного периода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5792" marR="3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83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57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семей, находящихся в социально опасном положении, снятых с учета в связи с положительной динамикой, от общего числа состоящих на учете на конец отчетного периода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68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учащихся  образовательных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организаций, 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охваченных мероприятиями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подпрограммы «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Профилактика терроризма и  экстремизма»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66,0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6,0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рассмотренных дел об административных правонарушениях,  составленных должностными лицами администрации города Урай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шт.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167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взысканных штрафов, от общего числа наложенных административной комиссией муниципального образования город Урай  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административных правонарушений, предусмотренных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ст.12.9,12.12,12.19 </a:t>
                      </a:r>
                      <a:r>
                        <a:rPr lang="ru-RU" sz="11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КоАП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РФ, выявленных с помощью технических средств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фото, </a:t>
                      </a:r>
                      <a:r>
                        <a:rPr lang="ru-RU" sz="11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видеофиксации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, работающих в автоматическом режиме, в общем количестве таких правонарушений</a:t>
                      </a:r>
                    </a:p>
                  </a:txBody>
                  <a:tcPr marL="35792" marR="3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30,0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28,1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раскрытых преступлений с использованием системы видеонаблюдения в общем количестве преступлений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1,2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1,5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граждан, положительно оценивающих состояние межнациональных отношений*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71,0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78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,7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граждан, положительно оценивающих состояние межконфессиональных отношений*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84,7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88,9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Уровень толерантного отношения граждан к представителям другой национальности*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76,3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96,7</a:t>
                      </a:r>
                    </a:p>
                  </a:txBody>
                  <a:tcPr marL="35792" marR="3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980728"/>
            <a:ext cx="52565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Предусмотрено на год – 12 796,7 тыс.рублей, исполнено – 12 771,6 тыс.рублей 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185973"/>
      </p:ext>
    </p:extLst>
  </p:cSld>
  <p:clrMapOvr>
    <a:masterClrMapping/>
  </p:clrMapOvr>
  <p:transition spd="slow"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632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</a:t>
            </a: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показателей муниципальной программы «Защита </a:t>
            </a: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населения и территории городского округа города Урай от чрезвычайных ситуаций, совершенствование гражданской </a:t>
            </a: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обороны» </a:t>
            </a:r>
          </a:p>
          <a:p>
            <a:pPr algn="ctr" fontAlgn="b"/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2013-2018 годы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4460274"/>
              </p:ext>
            </p:extLst>
          </p:nvPr>
        </p:nvGraphicFramePr>
        <p:xfrm>
          <a:off x="179511" y="2348879"/>
          <a:ext cx="8856984" cy="3894098"/>
        </p:xfrm>
        <a:graphic>
          <a:graphicData uri="http://schemas.openxmlformats.org/drawingml/2006/table">
            <a:tbl>
              <a:tblPr/>
              <a:tblGrid>
                <a:gridCol w="6120681"/>
                <a:gridCol w="720080"/>
                <a:gridCol w="1008112"/>
                <a:gridCol w="1008111"/>
              </a:tblGrid>
              <a:tr h="437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Ед.изм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Плановое значение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Фактическое значение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Уровень обеспечения, восполнения резерва средств индивидуальной защиты</a:t>
                      </a:r>
                    </a:p>
                  </a:txBody>
                  <a:tcPr marL="39332" marR="3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9332" marR="3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92,3</a:t>
                      </a:r>
                    </a:p>
                  </a:txBody>
                  <a:tcPr marL="39332" marR="3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92,5</a:t>
                      </a:r>
                    </a:p>
                  </a:txBody>
                  <a:tcPr marL="39332" marR="3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Уровень оснащения общественных спасательных постов в местах массового отдыха людей на водных объектах оборудованием и снаряжением</a:t>
                      </a:r>
                    </a:p>
                  </a:txBody>
                  <a:tcPr marL="39332" marR="3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9332" marR="3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39332" marR="3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39332" marR="3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Уровень внедрения и обеспечения работы «Системы обеспечения вызова экстренных оперативных служб по единому номеру «112» на базе единой дежурно-диспетчерской службы города 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» на удаленном рабочем месте дежурно-диспетчерских служб (ДДС-01,02,03)</a:t>
                      </a:r>
                    </a:p>
                  </a:txBody>
                  <a:tcPr marL="39332" marR="3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9332" marR="3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39332" marR="3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39332" marR="3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Охват населения города Урай муниципальной системой оповещения (МСО), доведение сигналов гражданской обороны до населения</a:t>
                      </a:r>
                    </a:p>
                  </a:txBody>
                  <a:tcPr marL="39332" marR="3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9332" marR="3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39332" marR="3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39332" marR="3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3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Протяженность минерализованных полос на территории города 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Урай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км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75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населения охваченного противопожарной пропагандой (размещение статей, памяток, видеороликов в средствах массовой информации и среди населения города 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Урай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134,7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27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Укомплектованность Аварийно-спасательного формирования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МКУ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«Единая дежурно-диспетчерская служба города Урай» оборудованием, инвентарем и снаряжением для тушения пожаров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484784"/>
            <a:ext cx="53285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Предусмотрено на год – 27 857,9 тыс.рублей, исполнено – 27 821,5 тыс.рублей 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571313"/>
      </p:ext>
    </p:extLst>
  </p:cSld>
  <p:clrMapOvr>
    <a:masterClrMapping/>
  </p:clrMapOvr>
  <p:transition spd="slow"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endParaRPr lang="ru-RU" sz="14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50251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5877272"/>
            <a:ext cx="8712968" cy="864096"/>
          </a:xfrm>
          <a:prstGeom prst="round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Диспетчерами МКУ «ЕДДС» принято и отработано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49 727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звонков от населения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512" y="1052736"/>
            <a:ext cx="8784976" cy="1008112"/>
          </a:xfrm>
          <a:prstGeom prst="round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использованием системы видеонаблюдения «Безопасный город» выявлено (раскрыто) 11 преступлений 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2158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административных правонарушения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2204864"/>
            <a:ext cx="8784976" cy="720080"/>
          </a:xfrm>
          <a:prstGeom prst="round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участием добровольной народной дружины выявлено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преступлений 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332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административных правонарушений</a:t>
            </a:r>
          </a:p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9512" y="3068960"/>
            <a:ext cx="8784976" cy="504056"/>
          </a:xfrm>
          <a:prstGeom prst="round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 смотр – конкурс санитарных дружин –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участников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9512" y="4653136"/>
            <a:ext cx="8784976" cy="1080120"/>
          </a:xfrm>
          <a:prstGeom prst="round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Проведён инструктаж по соблюдению мер пожарной безопасности в лесах, жилых помещениях, садоводческих и огороднических объединениях (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7 316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человек), распространено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11 296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памяток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79512" y="3717032"/>
            <a:ext cx="8784976" cy="792088"/>
          </a:xfrm>
          <a:prstGeom prst="round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учений аварийно-спасательных служб и аварийно-спасательных формирований (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683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участника,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единица техники)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47819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ами влево/вправо 4"/>
          <p:cNvSpPr/>
          <p:nvPr/>
        </p:nvSpPr>
        <p:spPr>
          <a:xfrm>
            <a:off x="2915816" y="2564904"/>
            <a:ext cx="2160240" cy="1296144"/>
          </a:xfrm>
          <a:prstGeom prst="leftRightArrowCallout">
            <a:avLst>
              <a:gd name="adj1" fmla="val 25000"/>
              <a:gd name="adj2" fmla="val 20128"/>
              <a:gd name="adj3" fmla="val 19587"/>
              <a:gd name="adj4" fmla="val 6057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</a:t>
            </a:r>
          </a:p>
          <a:p>
            <a:pPr algn="ctr"/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2016 год</a:t>
            </a:r>
            <a:endParaRPr lang="ru-RU" sz="1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1340768"/>
            <a:ext cx="626368" cy="4140459"/>
          </a:xfrm>
          <a:prstGeom prst="rect">
            <a:avLst/>
          </a:prstGeom>
          <a:solidFill>
            <a:srgbClr val="F89D52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Доходы бюджета всего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3 792 470,4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1268760"/>
            <a:ext cx="576064" cy="41764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бюджета всего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3 834 734,5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07504" y="1484784"/>
            <a:ext cx="2232248" cy="1008112"/>
          </a:xfrm>
          <a:prstGeom prst="homePlate">
            <a:avLst/>
          </a:prstGeom>
          <a:gradFill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</a:gradFill>
          <a:ln>
            <a:rou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Налоговые доходы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603 040,0 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07504" y="2996952"/>
            <a:ext cx="2232248" cy="100811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Неналоговые доходы                  441 137,5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07504" y="4581128"/>
            <a:ext cx="2232248" cy="93610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Безвозмездные поступления          2 748 292,9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5796136" y="1196752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1 966 933,1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796136" y="1700808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ЖКХ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735 334,5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5796136" y="2204864"/>
            <a:ext cx="3168351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211 018,6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5796136" y="2708920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7CC3D6"/>
          </a:solidFill>
          <a:ln>
            <a:solidFill>
              <a:srgbClr val="7CC3D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Культура и кинематография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294 113,8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5796136" y="3284984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6ABAD0"/>
          </a:solidFill>
          <a:ln>
            <a:solidFill>
              <a:srgbClr val="64B7C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269 009,3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5724128" y="3861048"/>
            <a:ext cx="3240360" cy="1000889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50AEC8"/>
          </a:solidFill>
          <a:ln>
            <a:solidFill>
              <a:srgbClr val="41A7C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безопасность и правоохранительная деятельность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38 188,0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5868144" y="4941168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3898B2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Прочие расходы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320 137,2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6632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2600" b="1" dirty="0">
                <a:latin typeface="Arial" pitchFamily="34" charset="0"/>
                <a:ea typeface="Calibri" pitchFamily="34" charset="0"/>
                <a:cs typeface="Arial" pitchFamily="34" charset="0"/>
              </a:rPr>
              <a:t>Основные </a:t>
            </a:r>
            <a:r>
              <a:rPr lang="ru-RU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показатели исполнения </a:t>
            </a:r>
            <a:r>
              <a:rPr lang="ru-RU" sz="2600" b="1" dirty="0">
                <a:latin typeface="Arial" pitchFamily="34" charset="0"/>
                <a:ea typeface="Calibri" pitchFamily="34" charset="0"/>
                <a:cs typeface="Arial" pitchFamily="34" charset="0"/>
              </a:rPr>
              <a:t>бюджета городского округа город Урай </a:t>
            </a:r>
            <a:r>
              <a:rPr lang="ru-RU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за 2016 год, тыс.руб</a:t>
            </a: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3754760" y="3958208"/>
            <a:ext cx="626368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Дефицит            42 264,1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19476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показателей муниципальной программы «Охрана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окружающей среды в границах города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Урай» </a:t>
            </a:r>
          </a:p>
          <a:p>
            <a:pPr algn="ctr" fontAlgn="b"/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2012-2016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0666218"/>
              </p:ext>
            </p:extLst>
          </p:nvPr>
        </p:nvGraphicFramePr>
        <p:xfrm>
          <a:off x="323528" y="2492895"/>
          <a:ext cx="8568952" cy="2808313"/>
        </p:xfrm>
        <a:graphic>
          <a:graphicData uri="http://schemas.openxmlformats.org/drawingml/2006/table">
            <a:tbl>
              <a:tblPr/>
              <a:tblGrid>
                <a:gridCol w="5184576"/>
                <a:gridCol w="720080"/>
                <a:gridCol w="1296144"/>
                <a:gridCol w="1368152"/>
              </a:tblGrid>
              <a:tr h="480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Ед.изм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Плановое значение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Фактическое значение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Уменьшение негативного воздействия на водные объекты от металлических обломков на 30% по сравнению с 2011 годом</a:t>
                      </a:r>
                    </a:p>
                  </a:txBody>
                  <a:tcPr marL="39922" marR="3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9922" marR="39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39922" marR="39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62,5</a:t>
                      </a:r>
                    </a:p>
                  </a:txBody>
                  <a:tcPr marL="39922" marR="39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ликвидированных несанкционированных свалок  от общего количества  несанкционированных свалок</a:t>
                      </a:r>
                    </a:p>
                  </a:txBody>
                  <a:tcPr marL="39922" marR="3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9922" marR="39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52</a:t>
                      </a:r>
                      <a:endParaRPr lang="ru-RU" sz="12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9922" marR="39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35,7</a:t>
                      </a:r>
                    </a:p>
                  </a:txBody>
                  <a:tcPr marL="39922" marR="39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1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Увеличение доли населения, вовлеченного в 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эколого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– просветительские и эколого-образовательные мероприятия, от общего количества населения города Урай</a:t>
                      </a:r>
                    </a:p>
                  </a:txBody>
                  <a:tcPr marL="39922" marR="3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9922" marR="39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39922" marR="39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24,7</a:t>
                      </a:r>
                    </a:p>
                  </a:txBody>
                  <a:tcPr marL="39922" marR="39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несанкционированных свалок на начало года </a:t>
                      </a:r>
                    </a:p>
                  </a:txBody>
                  <a:tcPr marL="39922" marR="39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9922" marR="39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39922" marR="39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39922" marR="39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площади лесов в границе населенного пункта город Урай, на которых проведены работы по лесоустройству</a:t>
                      </a:r>
                    </a:p>
                  </a:txBody>
                  <a:tcPr marL="39922" marR="39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9922" marR="39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39922" marR="39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39922" marR="39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556792"/>
            <a:ext cx="5400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Предусмотрено на год – 4 376,7 тыс.рублей, исполнено – 4 376,7 тыс.рублей 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213428"/>
      </p:ext>
    </p:extLst>
  </p:cSld>
  <p:clrMapOvr>
    <a:masterClrMapping/>
  </p:clrMapOvr>
  <p:transition spd="slow"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през1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2887663" y="431453"/>
            <a:ext cx="4059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60032" y="1988840"/>
            <a:ext cx="4104456" cy="1224136"/>
          </a:xfrm>
          <a:prstGeom prst="round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>
                <a:solidFill>
                  <a:schemeClr val="tx1"/>
                </a:solidFill>
                <a:latin typeface="Times New Roman" pitchFamily="18" charset="0"/>
              </a:rPr>
              <a:t>Организована ликвидация </a:t>
            </a:r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10</a:t>
            </a:r>
            <a:r>
              <a:rPr lang="ru-RU" b="1">
                <a:solidFill>
                  <a:schemeClr val="tx1"/>
                </a:solidFill>
                <a:latin typeface="Times New Roman" pitchFamily="18" charset="0"/>
              </a:rPr>
              <a:t> несанкционированных свалок из </a:t>
            </a:r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28</a:t>
            </a:r>
            <a:r>
              <a:rPr lang="ru-RU" b="1">
                <a:solidFill>
                  <a:schemeClr val="tx1"/>
                </a:solidFill>
                <a:latin typeface="Times New Roman" pitchFamily="18" charset="0"/>
              </a:rPr>
              <a:t> находящихся в реестре</a:t>
            </a:r>
          </a:p>
          <a:p>
            <a:endParaRPr lang="ru-RU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63688" y="1052736"/>
            <a:ext cx="7200800" cy="864096"/>
          </a:xfrm>
          <a:prstGeom prst="round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2016 год – Год Экологии в городе Урай прошел под девизом «Думать о будущем – беречь настоящее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!»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63688" y="5877272"/>
            <a:ext cx="7200800" cy="908720"/>
          </a:xfrm>
          <a:prstGeom prst="round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общегородских субботников очищено территории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га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вывезено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41 м3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(250 участников)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3688" y="1988840"/>
            <a:ext cx="3024336" cy="1224136"/>
          </a:xfrm>
          <a:prstGeom prst="round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Высажено: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Деревьев -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843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Кустарников -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Цветов –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92 000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63688" y="3284984"/>
            <a:ext cx="7200800" cy="792088"/>
          </a:xfrm>
          <a:prstGeom prst="round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более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ru-RU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экологических мероприяти</a:t>
            </a: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й, в которых</a:t>
            </a:r>
            <a:r>
              <a:rPr lang="ru-RU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приняли участие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более 10 000</a:t>
            </a:r>
            <a:r>
              <a:rPr lang="ru-RU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человек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63688" y="4869160"/>
            <a:ext cx="7200800" cy="936104"/>
          </a:xfrm>
          <a:prstGeom prst="round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Международной экологической акции «Спасти и сохранить» проведено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105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природоохранных и эколого-просветительских мероприятий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63688" y="4221088"/>
            <a:ext cx="7200800" cy="504056"/>
          </a:xfrm>
          <a:prstGeom prst="round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Утилизировано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2349 тыс.м3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твердых бытовых отходов</a:t>
            </a:r>
          </a:p>
        </p:txBody>
      </p:sp>
      <p:sp>
        <p:nvSpPr>
          <p:cNvPr id="15389" name="Прямоугольник 24"/>
          <p:cNvSpPr>
            <a:spLocks noChangeArrowheads="1"/>
          </p:cNvSpPr>
          <p:nvPr/>
        </p:nvSpPr>
        <p:spPr bwMode="auto">
          <a:xfrm>
            <a:off x="0" y="0"/>
            <a:ext cx="9144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10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9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показателей муниципальной программы «Развитие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малого и среднего предпринимательства, потребительского рынка и сельскохозяйственных товаропроизводителей города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Урай»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2016-2020 годы"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8139794"/>
              </p:ext>
            </p:extLst>
          </p:nvPr>
        </p:nvGraphicFramePr>
        <p:xfrm>
          <a:off x="251520" y="2564904"/>
          <a:ext cx="8640960" cy="3235110"/>
        </p:xfrm>
        <a:graphic>
          <a:graphicData uri="http://schemas.openxmlformats.org/drawingml/2006/table">
            <a:tbl>
              <a:tblPr/>
              <a:tblGrid>
                <a:gridCol w="5498793"/>
                <a:gridCol w="785542"/>
                <a:gridCol w="1142606"/>
                <a:gridCol w="1214019"/>
              </a:tblGrid>
              <a:tr h="445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Ед.изм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Плановое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Фактическое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48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</a:p>
                  </a:txBody>
                  <a:tcPr marL="41474" marR="41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41474" marR="41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517,2</a:t>
                      </a:r>
                    </a:p>
                  </a:txBody>
                  <a:tcPr marL="41474" marR="41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362,7</a:t>
                      </a:r>
                    </a:p>
                  </a:txBody>
                  <a:tcPr marL="41474" marR="41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Обеспеченность торговыми площадями на 1000 жителей</a:t>
                      </a:r>
                    </a:p>
                  </a:txBody>
                  <a:tcPr marL="41474" marR="41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кв. м.</a:t>
                      </a:r>
                    </a:p>
                  </a:txBody>
                  <a:tcPr marL="41474" marR="41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462</a:t>
                      </a:r>
                    </a:p>
                  </a:txBody>
                  <a:tcPr marL="41474" marR="41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527</a:t>
                      </a:r>
                    </a:p>
                  </a:txBody>
                  <a:tcPr marL="41474" marR="41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Обеспеченность посадочными местами на 1000 жителей</a:t>
                      </a:r>
                    </a:p>
                  </a:txBody>
                  <a:tcPr marL="41474" marR="41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мест</a:t>
                      </a:r>
                      <a:endParaRPr lang="ru-RU" sz="12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1474" marR="41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41474" marR="41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41474" marR="41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Увеличение производства молока (в базисной жирности)</a:t>
                      </a:r>
                    </a:p>
                  </a:txBody>
                  <a:tcPr marL="41474" marR="41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1474" marR="41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101,0</a:t>
                      </a:r>
                    </a:p>
                  </a:txBody>
                  <a:tcPr marL="41474" marR="41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95,7</a:t>
                      </a:r>
                    </a:p>
                  </a:txBody>
                  <a:tcPr marL="41474" marR="41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Увеличение реализации молочной продукции местными сельскохозяйственными товаропроизводителями</a:t>
                      </a:r>
                    </a:p>
                  </a:txBody>
                  <a:tcPr marL="41474" marR="41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1474" marR="41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102,0</a:t>
                      </a:r>
                    </a:p>
                  </a:txBody>
                  <a:tcPr marL="41474" marR="41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102,1</a:t>
                      </a:r>
                    </a:p>
                  </a:txBody>
                  <a:tcPr marL="41474" marR="41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Увеличение поголовья животных и птицы сельскохозяйственных товаропроизводителей</a:t>
                      </a:r>
                    </a:p>
                  </a:txBody>
                  <a:tcPr marL="41474" marR="41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1474" marR="41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101,0</a:t>
                      </a:r>
                    </a:p>
                  </a:txBody>
                  <a:tcPr marL="41474" marR="41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108,2</a:t>
                      </a:r>
                    </a:p>
                  </a:txBody>
                  <a:tcPr marL="41474" marR="41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Расширение ассортимента молочной продукции, выпускаемой сельскохозяйственными товаропроизводителями</a:t>
                      </a:r>
                    </a:p>
                  </a:txBody>
                  <a:tcPr marL="41474" marR="41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1474" marR="41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104,2</a:t>
                      </a:r>
                    </a:p>
                  </a:txBody>
                  <a:tcPr marL="41474" marR="41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107,4</a:t>
                      </a:r>
                    </a:p>
                  </a:txBody>
                  <a:tcPr marL="41474" marR="41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1700808"/>
            <a:ext cx="53285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Предусмотрено на год – 38 882,8 тыс.рублей, исполнено – 38 740,0 тыс.рублей 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413008"/>
      </p:ext>
    </p:extLst>
  </p:cSld>
  <p:clrMapOvr>
    <a:masterClrMapping/>
  </p:clrMapOvr>
  <p:transition spd="slow"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endParaRPr lang="ru-RU" sz="14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861088" y="474440"/>
            <a:ext cx="33488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Предпринимательство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48064" y="4293096"/>
            <a:ext cx="3816424" cy="864096"/>
          </a:xfrm>
          <a:prstGeom prst="roundRect">
            <a:avLst/>
          </a:prstGeo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поддержка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субъектам малого предпринимательства</a:t>
            </a: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48064" y="1124744"/>
            <a:ext cx="3816424" cy="3024336"/>
          </a:xfrm>
          <a:prstGeom prst="roundRect">
            <a:avLst/>
          </a:prstGeo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гранта на реализацию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бизнес-проектов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сферах: </a:t>
            </a: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физкультуры и массового спорта; </a:t>
            </a: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содействие вовлечению в социально активную деятельность социально незащищенных групп граждан; </a:t>
            </a: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организация Центра время препровождения детей</a:t>
            </a: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12568" y="5301208"/>
            <a:ext cx="3851920" cy="1440160"/>
          </a:xfrm>
          <a:prstGeom prst="roundRect">
            <a:avLst/>
          </a:prstGeo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Проведены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публичных мероприятий с участием субъектов малого и среднего предпринимательства</a:t>
            </a:r>
          </a:p>
          <a:p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(ярмарки, выставки продукции)</a:t>
            </a:r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107504" y="980728"/>
          <a:ext cx="4968552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3528" y="594928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Число субъектов малого и среднего предпринимательства на 10,0 тыс. населения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79512" y="6165304"/>
            <a:ext cx="288032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264788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показателей муниципальной программы «Информационное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общество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Урай»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2016-2018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3286203"/>
              </p:ext>
            </p:extLst>
          </p:nvPr>
        </p:nvGraphicFramePr>
        <p:xfrm>
          <a:off x="107504" y="1273423"/>
          <a:ext cx="8928991" cy="56235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408712"/>
                <a:gridCol w="648072"/>
                <a:gridCol w="864096"/>
                <a:gridCol w="1008111"/>
              </a:tblGrid>
              <a:tr h="360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Ед.изм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Плановое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Фактическое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межведомственных запросов, направляемых в администрацию города 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Урай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, муниципальные учреждения в электронном виде, в общем количестве межведомственных запросов</a:t>
                      </a:r>
                    </a:p>
                  </a:txBody>
                  <a:tcPr marL="57249" marR="57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7249" marR="57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Уровень удовлетворенности граждан организацией доступа к информации о деятельности органов местного самоуправления, размещаемой в сети Интернет</a:t>
                      </a: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30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65,7</a:t>
                      </a: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рабочих мест в администрации города Урай, органах администрации города Урай, осуществляющих обмен электронными образами документов с использованием единой системы электронного документооборота</a:t>
                      </a: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60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органов местного самоуправления города Урай, использующих территориальную информационную систему Югры для предоставления информации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Степень соответствия информационных систем администрации города Урай, органов администрации города Урай требованиям информационной безопасности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80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Увеличение количества информационных материалов о деятельности органов местного самоуправления в теле- и радио эфире ТРК «Спектр»</a:t>
                      </a: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шт.</a:t>
                      </a: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105</a:t>
                      </a: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602</a:t>
                      </a: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публикаций о деятельности органов местного самоуправления и социально-экономических преобразованиях в муниципальном образовании на страницах газеты «Знамя»</a:t>
                      </a: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шт.</a:t>
                      </a: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499</a:t>
                      </a: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населения, получившего информацию о деятельности органов местного самоуправления и социально-экономических преобразованиях в муниципальном образовании через печатные СМИ, процентов от числа опрошенных респондентов, ответивших «информацию о деятельности органов местного самоуправления получаю через газету «Знамя»</a:t>
                      </a: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35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Доверие к печатному источнику информации о деятельности органов местного самоуправления, процентов от числа опрошенных респондентов, ответивших «доверяю» и «скорее доверяю»</a:t>
                      </a: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64,7</a:t>
                      </a:r>
                    </a:p>
                  </a:txBody>
                  <a:tcPr marL="57249" marR="5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692696"/>
            <a:ext cx="57606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Предусмотрено на год – 15 739,9 тыс.рублей, исполнено – 15 739,8 тыс.рублей 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401613"/>
      </p:ext>
    </p:extLst>
  </p:cSld>
  <p:clrMapOvr>
    <a:masterClrMapping/>
  </p:clrMapOvr>
  <p:transition spd="slow"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показателей муниципальной программы «Развитие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транспортной системы города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Урай»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2016-2020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4787604"/>
              </p:ext>
            </p:extLst>
          </p:nvPr>
        </p:nvGraphicFramePr>
        <p:xfrm>
          <a:off x="323528" y="1844825"/>
          <a:ext cx="8640961" cy="4536504"/>
        </p:xfrm>
        <a:graphic>
          <a:graphicData uri="http://schemas.openxmlformats.org/drawingml/2006/table">
            <a:tbl>
              <a:tblPr/>
              <a:tblGrid>
                <a:gridCol w="5472608"/>
                <a:gridCol w="792088"/>
                <a:gridCol w="1224136"/>
                <a:gridCol w="1152129"/>
              </a:tblGrid>
              <a:tr h="4216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Ед.изм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Плановое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Фактическое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Протяженность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автомобильных дорог общего пользования местного значения</a:t>
                      </a:r>
                    </a:p>
                  </a:txBody>
                  <a:tcPr marL="37286" marR="37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км</a:t>
                      </a: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78,2</a:t>
                      </a: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83,21</a:t>
                      </a: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Протяженность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автомобильных дорог общего пользования местного значения с твердым покрытием</a:t>
                      </a:r>
                    </a:p>
                  </a:txBody>
                  <a:tcPr marL="37286" marR="37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км</a:t>
                      </a: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48,16</a:t>
                      </a: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50,58</a:t>
                      </a: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7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протяженности автомобильных дорог общего пользования с твердым и переходным типами покрытия в общей протяженности автомобильных дорог общего пользования</a:t>
                      </a:r>
                    </a:p>
                  </a:txBody>
                  <a:tcPr marL="37286" marR="37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61,6</a:t>
                      </a: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61,6</a:t>
                      </a: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 на 31 декабря отчетного года</a:t>
                      </a:r>
                    </a:p>
                  </a:txBody>
                  <a:tcPr marL="37286" marR="37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Уровень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обеспеченности населения в транспортном обслуживании при    переправлении через грузовую и пассажирскую переправы, организованные через реку 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Конда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в летний и зимний периоды</a:t>
                      </a:r>
                    </a:p>
                  </a:txBody>
                  <a:tcPr marL="37286" marR="37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060" algn="l"/>
                          <a:tab pos="465455" algn="l"/>
                        </a:tabLs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Уровень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обеспеченности населения в транспортном обслуживании при выполнении пассажирских перевозок на автомобильном транспорте</a:t>
                      </a:r>
                    </a:p>
                  </a:txBody>
                  <a:tcPr marL="37286" marR="37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7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автомобильных дорог общего пользования, обеспеченных техническими паспортами и проектами организации дорожного движения от общего количества автомобильных дорог</a:t>
                      </a:r>
                    </a:p>
                  </a:txBody>
                  <a:tcPr marL="37286" marR="37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7286" marR="37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124744"/>
            <a:ext cx="56166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Предусмотрено на год – 46 599,0 тыс.рублей, исполнено – 46 064,8 тыс.рублей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779352"/>
      </p:ext>
    </p:extLst>
  </p:cSld>
  <p:clrMapOvr>
    <a:masterClrMapping/>
  </p:clrMapOvr>
  <p:transition spd="slow"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ДОКУМЕНТЫ\ФОТОАРХИВ\УРАЙ\ул Космонавтов\ул Космонавтов 2013\DSC05640.jpg сжаты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77" r="18987" b="11397"/>
          <a:stretch/>
        </p:blipFill>
        <p:spPr bwMode="auto">
          <a:xfrm>
            <a:off x="5148064" y="4558206"/>
            <a:ext cx="3885406" cy="2299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43" name="Rectangle 1"/>
          <p:cNvSpPr>
            <a:spLocks noChangeArrowheads="1"/>
          </p:cNvSpPr>
          <p:nvPr/>
        </p:nvSpPr>
        <p:spPr bwMode="auto">
          <a:xfrm>
            <a:off x="179512" y="53822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Исполнение дорожного фонда муниципального образования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 2016 год, тыс.рублей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4903000"/>
              </p:ext>
            </p:extLst>
          </p:nvPr>
        </p:nvGraphicFramePr>
        <p:xfrm>
          <a:off x="323528" y="1412775"/>
          <a:ext cx="8568952" cy="4470585"/>
        </p:xfrm>
        <a:graphic>
          <a:graphicData uri="http://schemas.openxmlformats.org/drawingml/2006/table">
            <a:tbl>
              <a:tblPr/>
              <a:tblGrid>
                <a:gridCol w="5458226"/>
                <a:gridCol w="1543042"/>
                <a:gridCol w="1567684"/>
              </a:tblGrid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Остаток дорожного фонда на 01.01.2016 года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264,5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31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Доходы дорожного фонда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82 383,4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83 233,7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Расходы дорожного фонда </a:t>
                      </a:r>
                    </a:p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(реконструкция, капитальный ремонт, ремонт и содержание сети автомобильных дорог общего пользования и искусственных сооружений на них)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82 383,4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82 383,4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1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Остаток дорожного фонда на 01.01.2017 года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1 114,8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333"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4198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885698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</a:t>
            </a: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показателей муниципальной программы «Создание </a:t>
            </a: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условий для эффективного и ответственного управления муниципальными финансами, повышения устойчивости местного бюджета городского округа г.Урай. Управление муниципальными финансами в городском округе </a:t>
            </a: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г.Урай» </a:t>
            </a: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период до 2020 года"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4612242"/>
              </p:ext>
            </p:extLst>
          </p:nvPr>
        </p:nvGraphicFramePr>
        <p:xfrm>
          <a:off x="179511" y="2276870"/>
          <a:ext cx="8856985" cy="4399543"/>
        </p:xfrm>
        <a:graphic>
          <a:graphicData uri="http://schemas.openxmlformats.org/drawingml/2006/table">
            <a:tbl>
              <a:tblPr/>
              <a:tblGrid>
                <a:gridCol w="6357029"/>
                <a:gridCol w="642846"/>
                <a:gridCol w="857128"/>
                <a:gridCol w="999982"/>
              </a:tblGrid>
              <a:tr h="432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Ед.изм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Плановое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Фактическое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8"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Достижение исполнения утвержденных первоначальных плановых назначений по налоговым и неналоговым доходам на уровне не менее 100%</a:t>
                      </a:r>
                    </a:p>
                  </a:txBody>
                  <a:tcPr marL="24500" marR="24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&gt;</a:t>
                      </a:r>
                      <a:r>
                        <a:rPr lang="en-US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129,9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8"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Достижение исполнения</a:t>
                      </a:r>
                      <a:r>
                        <a:rPr lang="ru-RU" sz="1200" b="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расходных обязательств городского округа в размере не менее 95% от бюджетных ассигнований, утвержденных решением о бюджете городского округа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4500" marR="24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&gt;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97,8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Оценка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среднего уровня качества финансового менеджмента главных распорядителей бюджетных средств</a:t>
                      </a:r>
                    </a:p>
                  </a:txBody>
                  <a:tcPr marL="24500" marR="24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баллы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46,0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38,0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расходов бюджета муниципального образования, формируемых в рамках муниципальных программ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4500" marR="24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62,8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99,9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Просроченная кредиторская задолженность в бюджете муниципального образования</a:t>
                      </a:r>
                    </a:p>
                  </a:txBody>
                  <a:tcPr marL="24500" marR="24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тыс.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руб.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975"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Дефицит бюджета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(% от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утвержденного общего годового объема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4500" marR="24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Потребность муниципального образования в привлечении бюджетных кредитов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4500" marR="24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тыс.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руб.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Оценка качества организации и осуществления бюджетного процесса в городском округе в рейтинге между городскими округами автономного округа по итогам работы за </a:t>
                      </a: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год (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 </a:t>
                      </a:r>
                      <a:r>
                        <a:rPr lang="ru-RU" sz="1200" b="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от средней сводной оценки качества, сложившейся по городским округам)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4500" marR="24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&gt;</a:t>
                      </a:r>
                      <a:r>
                        <a:rPr lang="en-US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100,1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103,2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Соблюдение норм Бюджетного кодекса Российской Федерации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4500" marR="24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14"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Отношение количества проведенных контрольных мероприятий от запланированных </a:t>
                      </a:r>
                    </a:p>
                  </a:txBody>
                  <a:tcPr marL="24500" marR="24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171,4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700808"/>
            <a:ext cx="51845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Предусмотрено на год – 32 332 тыс.рублей, исполнено – 31 981,6 тыс.рублей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859237"/>
      </p:ext>
    </p:extLst>
  </p:cSld>
  <p:clrMapOvr>
    <a:masterClrMapping/>
  </p:clrMapOvr>
  <p:transition spd="slow"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096" y="332656"/>
            <a:ext cx="903649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</a:t>
            </a: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показателей муниципальной программы «Создание </a:t>
            </a: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условий для эффективного и ответственного управления муниципальными финансами, повышения устойчивости местного бюджета городского округа г.Урай. Управление муниципальными финансами в городском округе </a:t>
            </a: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г.Урай» </a:t>
            </a: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период до 2020 </a:t>
            </a: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года</a:t>
            </a:r>
            <a:endParaRPr lang="ru-RU" sz="1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673836"/>
              </p:ext>
            </p:extLst>
          </p:nvPr>
        </p:nvGraphicFramePr>
        <p:xfrm>
          <a:off x="179512" y="2204862"/>
          <a:ext cx="8856984" cy="3744418"/>
        </p:xfrm>
        <a:graphic>
          <a:graphicData uri="http://schemas.openxmlformats.org/drawingml/2006/table">
            <a:tbl>
              <a:tblPr/>
              <a:tblGrid>
                <a:gridCol w="6142747"/>
                <a:gridCol w="714273"/>
                <a:gridCol w="999982"/>
                <a:gridCol w="999982"/>
              </a:tblGrid>
              <a:tr h="566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Ед.изм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Плановое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Фактическое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7"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Отношение количества проведенных контрольных мероприятий от запланированных </a:t>
                      </a:r>
                    </a:p>
                  </a:txBody>
                  <a:tcPr marL="24500" marR="24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171,4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53"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информации, размещенной в информационно-телекоммуникационной сети «Интернет», в общем объеме информации, обязательной к размещению в соответствии с нормативными правовыми актами Российской Федерации, автономного округа, муниципального образования</a:t>
                      </a:r>
                    </a:p>
                  </a:txBody>
                  <a:tcPr marL="24500" marR="24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26"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главных распорядителей средств бюджета муниципального образования, представивших отчетность в сроки, установленные финансовым органом </a:t>
                      </a:r>
                    </a:p>
                  </a:txBody>
                  <a:tcPr marL="24500" marR="24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26"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Процент исполнения представлений (предписаний), вынесенных по результатам проведения контрольных мероприятий</a:t>
                      </a:r>
                    </a:p>
                  </a:txBody>
                  <a:tcPr marL="24500" marR="24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53"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</a:t>
                      </a:r>
                    </a:p>
                  </a:txBody>
                  <a:tcPr marL="24500" marR="24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38,9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38,2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39"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просроченной кредиторской задолженности по оплате труда (включая начисления на оплату труда) муниципальных учреждений в общем объеме расходов муниципального образования на оплату труда (включая начисления на оплату труда)</a:t>
                      </a:r>
                    </a:p>
                  </a:txBody>
                  <a:tcPr marL="24500" marR="24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4500" marR="24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8322731"/>
      </p:ext>
    </p:extLst>
  </p:cSld>
  <p:clrMapOvr>
    <a:masterClrMapping/>
  </p:clrMapOvr>
  <p:transition spd="slow"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показателей муниципальной программы «Совершенствование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развитие муниципального управления в городе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Урай»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2015-2017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4" y="1568615"/>
          <a:ext cx="8928992" cy="5237823"/>
        </p:xfrm>
        <a:graphic>
          <a:graphicData uri="http://schemas.openxmlformats.org/drawingml/2006/table">
            <a:tbl>
              <a:tblPr/>
              <a:tblGrid>
                <a:gridCol w="6170443"/>
                <a:gridCol w="798527"/>
                <a:gridCol w="943714"/>
                <a:gridCol w="1016308"/>
              </a:tblGrid>
              <a:tr h="3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Ед.изм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Плановое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Фактическое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осведомленности населения города Урай о Стратегии социально-экономического развития города Урай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65,0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65,7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Удовлетворенность населения деятельностью главы города Урай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75,2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Заседание Координационного совета по реализации политики в интересах семьи и детей и вопросам демографической политики при администрации города Урай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Информационное сопровождение реализации Стратегии социально-экономического развития города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Урай (сообщений в СМИ)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Заседание Общественного совета по социально-экономическому развитию муниципального образования городской округ город Урай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Обеспечение бесспорности выданных юридически значимых документов о государственной регистрации актов гражданского состояния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99,7 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99,8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Предписания по итогам проверок органов по контролю и надзору в сфере государственной регистрации актов гражданского состояния об устранении нарушений законодательства 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Создание архивного фонда записей актов гражданского состояния)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положительных отзывов населения о качестве полученных государственных услуг государственной регистрации актов гражданского состояния от общего количества участвующих в опросе 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 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Количество единиц хранения архивного фонда, переведенных в электронный вид (нарастающим итогом).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1060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1294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детей-сирот и детей, оставшихся без попечения родителей, переданных на воспитание в семью граждан, от общей численности детей-сирот и детей, оставшихся без попечения родителей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97,0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76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удовлетворенности жителей города Урай качеством предоставления государственных и муниципальных услуг к 2018 году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84,4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980729"/>
            <a:ext cx="51845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Предусмотрено на год – 476 888,6 тыс.рублей, исполнено – 470 454,3 тыс.рублей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755599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9395756"/>
              </p:ext>
            </p:extLst>
          </p:nvPr>
        </p:nvGraphicFramePr>
        <p:xfrm>
          <a:off x="-1" y="533217"/>
          <a:ext cx="9114284" cy="6425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2156"/>
                <a:gridCol w="1332726"/>
                <a:gridCol w="834226"/>
                <a:gridCol w="712145"/>
                <a:gridCol w="844398"/>
                <a:gridCol w="2918633"/>
              </a:tblGrid>
              <a:tr h="529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доходов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бюджетной классификации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на 2016 год (уточненный)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по итогам 2016 года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 от уточненного плана 2016 года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отклонения фактического исполнения от уточненного плана 2016 года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НАЛОГОВЫХ И НЕНАЛОГОВЫХ ДОХОДОВ, в том числе: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000 1 00 00000 00 0000 000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1 067 207,8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1 044 177,5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97,8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Налог на доходы физических  лиц 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000 1 01 02000 01 0000 110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456 958,8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431 480,5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94,4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Причина снижения поступления доходов - сокращение среднесписочной численности работающего населения на 2,5%, или на 325 человек (на 01.01.2017 – 12 572 чел., на 01.01.2016 – 12 897 чел.)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4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Акцизы по подакцизным товарам (продукции), производимым на территории Российской Федерации (акцизы на нефтепродукты)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000 1 03 02000 01 0000 110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14 300,0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14 624,4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102,3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увеличением налоговых ставок на автомобильный бензин и дизельное топливо. 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Налоги на совокупный доход всего, в том числе: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000 1 05 00000 00 0000 000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120 929,0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124 079,8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102,6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 Упрощенная система налогообложения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000 1 05 01000 01 0000 110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77 878,5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79 193,7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101,7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объемов производства, реализации услуг.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6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3.2. Единый налог  на вмененный доход 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000 1 05 02000 02 0000 110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37 500,0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37 981,9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Основные причины снижения поступления доходов: 1) уменьшение объемов производства, реализации услуг; 2) уменьшение количества налогоплательщиков на 8% или на 66, применяющих данный режим, в связи с их переходом на общий режим налогообложения или патентную систему налогообложения. По данным налогового органа в 2015 году количество зарегистрированных налогоплательщиков составляло 826, в 2016 году - 760</a:t>
                      </a:r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3.3. Сельскохозяйственный налог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000 1 05 03000 01 0000 110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50,5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50,5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3.4. Патентная система налогообложения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000 1 05 04000 02 0000 110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5 500,0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6 853,7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124,6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выданных патентов налогоплательщикам, перешедших с иных режимов налогообложения, отразилось на увеличении поступления налога. По данным налогового органа за 2016 год выдано 276 патентов, в 2015 году – 220 патентов, что составило 125,5%, увеличение произошло в 1,3 раза.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Налоги на имущество, в том числе: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000 1 06 00000 00 0000 000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29 700,0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26 987,0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90,9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4.1.  Налог на имущество c физических лиц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000 1 06 01000 00 0000 110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9 500,0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5 835,8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61,4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2016 года налог уплачивается в бюджет города </a:t>
                      </a:r>
                      <a:r>
                        <a:rPr lang="ru-RU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новым правилам, т.е. исчисление налога производится не от инвентаризационной стоимости имущества, а от кадастровой стоимости объектов недвижимости. Нововведение отразилось на снижении поступлений.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4.2. Земельный налог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000 1 06 06000 00 0000 110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20 200,0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21 151,2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104,7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Основная причина увеличения поступлений - поступление задолженности прошлых лет от физических лиц в результате проведенных совместных мероприятий с задействованными структурами, а также проведением исковой работы главным администратором - МРИ ФНС России №2 по городу </a:t>
                      </a:r>
                      <a:r>
                        <a:rPr lang="ru-RU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Государственная пошлина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000 1 08 00000 00 0000 000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5 800,0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5 868,1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101,2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поступлений  связан с увеличением средств по делам, рассматриваемым в судах общей юрисдикции, мировыми судьями.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Прочие отмененные налоги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000 1 09 00000 00 0000 000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Поступление задолженности прошлых лет по отмененному земельному налогу (по обязательствам, возникшим до 1 января 2006 года).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НАЛОГОВЫХ ДОХОДОВ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627 687,8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603 040,0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96,1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" marR="3649" marT="36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33958"/>
            <a:ext cx="9114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Сведения об исполнении доходов бюджета городского округа город </a:t>
            </a:r>
            <a:r>
              <a:rPr lang="ru-RU" sz="1400" dirty="0" err="1"/>
              <a:t>Урай</a:t>
            </a:r>
            <a:r>
              <a:rPr lang="ru-RU" sz="1400" dirty="0"/>
              <a:t> за 2016 год,                                                                                                                   с объяснением причин отклонения от уточненного плана 2016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2972955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показателей муниципальной программы «Совершенствование и развитие муниципального управления в городе Урай» на 2015-2017 год</a:t>
            </a: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0" y="1268759"/>
          <a:ext cx="8856987" cy="5308942"/>
        </p:xfrm>
        <a:graphic>
          <a:graphicData uri="http://schemas.openxmlformats.org/drawingml/2006/table">
            <a:tbl>
              <a:tblPr/>
              <a:tblGrid>
                <a:gridCol w="6048674"/>
                <a:gridCol w="778708"/>
                <a:gridCol w="1014477"/>
                <a:gridCol w="1015128"/>
              </a:tblGrid>
              <a:tr h="402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Ед.изм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Плановое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Фактическое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многофункциональных центрах предоставления государственных услуг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90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296,0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граждан, использующих механизм получения государственных и муниципальных услуг в электронной форме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Среднее число обращений представителей </a:t>
                      </a:r>
                      <a:r>
                        <a:rPr lang="ru-RU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бизнес-сообщества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 орган государственной власти Российской Федерации (орган местного самоуправления) для получения одной государственной (муниципальной) услуги, связанной со сферой предпринимательской деятельности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Время ожидания в очереди при обращении заявителя в орган местного самоуправления для получения муниципальных услуг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мин.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 минут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минут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Наличие обоснованных жалоб на качество предоставляемой услуги (количество обоснованных жалоб/общее количество услуг предоставляемых на базе МАУ МФЦ*100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%)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91" marR="40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более 0,5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 0,5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Среднее время ожидания в очереди для подачи (получения) документов </a:t>
                      </a:r>
                    </a:p>
                  </a:txBody>
                  <a:tcPr marL="40791" marR="40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минут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более 15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3,2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Удовлетворенность качеством оказания услуг  МАУ МФЦ (доля заявителей выбравших варианты ответов «удовлетворен», «скорее удовлетворен, чем не удовлетворен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»)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91" marR="40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95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98,65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Наличие информации о количестве, перечне предоставляемых услуг в МАУ МФЦ, а также форм документов (заявлений), необходимых для предоставления государственных и муниципальных услуг, предоставляемых на базе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МФЦ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91" marR="40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Количественные показатели по предоставлению услуг на базе МАУ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МФЦ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91" marR="40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Организация предоставления муниципальных услуг в многофункциональных центрах  предоставления государственных и муниципальных услуг</a:t>
                      </a:r>
                    </a:p>
                  </a:txBody>
                  <a:tcPr marL="40791" marR="40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услуг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37 360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39 775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Информационно-консультационная услуга по вопросам предоставления государственных и муниципальных услуг на базе МАУ МФЦ</a:t>
                      </a:r>
                    </a:p>
                  </a:txBody>
                  <a:tcPr marL="40791" marR="40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услуг</a:t>
                      </a: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10 000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14 092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3755599"/>
      </p:ext>
    </p:extLst>
  </p:cSld>
  <p:clrMapOvr>
    <a:masterClrMapping/>
  </p:clrMapOvr>
  <p:transition spd="slow"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показателей муниципальной программы «Совершенствование и развитие муниципального управления в городе Урай» на 2015-2017 год</a:t>
            </a: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1" y="1124745"/>
          <a:ext cx="8784978" cy="5400597"/>
        </p:xfrm>
        <a:graphic>
          <a:graphicData uri="http://schemas.openxmlformats.org/drawingml/2006/table">
            <a:tbl>
              <a:tblPr/>
              <a:tblGrid>
                <a:gridCol w="6192689"/>
                <a:gridCol w="720080"/>
                <a:gridCol w="889115"/>
                <a:gridCol w="983094"/>
              </a:tblGrid>
              <a:tr h="426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Ед.изм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Плановое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Фактическое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18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муниципальных служащих, повысивших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профессиональный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в соответствии с потребностями</a:t>
                      </a:r>
                    </a:p>
                  </a:txBody>
                  <a:tcPr marL="40527" marR="4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527" marR="4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40527" marR="4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</a:p>
                  </a:txBody>
                  <a:tcPr marL="40527" marR="4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78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должностей муниципальной службы высшей, главной и ведущей группы, учрежденных для выполнения функции «руководитель», на которые сформирован резерв кадров</a:t>
                      </a:r>
                    </a:p>
                  </a:txBody>
                  <a:tcPr marL="40527" marR="4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40527" marR="4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</a:t>
                      </a:r>
                    </a:p>
                  </a:txBody>
                  <a:tcPr marL="40527" marR="4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</a:t>
                      </a:r>
                    </a:p>
                  </a:txBody>
                  <a:tcPr marL="40527" marR="4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019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должностей муниципальной службы высшей, главной и ведущей группы, учрежденных для выполнения функции «руководитель», на которые сформирован резерв кадров, замещаемых на основе назначения из резерва кадров, ежегодно</a:t>
                      </a:r>
                    </a:p>
                  </a:txBody>
                  <a:tcPr marL="40527" marR="4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40527" marR="4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</a:p>
                  </a:txBody>
                  <a:tcPr marL="40527" marR="4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40527" marR="4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18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Соответствие принятых муниципальных правовых актов действующему законодательству о муниципальной службе и противодействии коррупции</a:t>
                      </a:r>
                    </a:p>
                  </a:txBody>
                  <a:tcPr marL="40527" marR="4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40527" marR="4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40527" marR="4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40527" marR="4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20">
                <a:tc>
                  <a:txBody>
                    <a:bodyPr/>
                    <a:lstStyle/>
                    <a:p>
                      <a:pPr indent="11430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участников конкурса «Лучший работник органов местного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самоуправления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города Урай» от общего числа работников органов местного самоуправления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г.Урай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527" marR="4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40527" marR="4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7,0</a:t>
                      </a:r>
                    </a:p>
                  </a:txBody>
                  <a:tcPr marL="40527" marR="4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</a:t>
                      </a:r>
                    </a:p>
                  </a:txBody>
                  <a:tcPr marL="40527" marR="40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объектов недвижимого имущества, на которые зарегистрировано право собственности муниципального образования в общем объеме объектов, подлежащих государственной регистрации, за исключением земельных участков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77,3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неиспользуемого недвижимого имущества в общем количестве недвижимого имущества муниципального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основных фондов организаций муниципальной формы собственности, находящихся в стадии банкротства, в основных фондах организаций муниципальной формы собственности (на конец года по полной учетной стоимости)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земельных участков, проданных и переданных в аренду, в общем количестве земельных </a:t>
                      </a:r>
                      <a:r>
                        <a:rPr lang="ru-RU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участ-ков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сформированных и переданных на исполнение муниципальным казенным учреждением «Управление градостроительства, </a:t>
                      </a:r>
                      <a:r>
                        <a:rPr lang="ru-RU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землепользова-ния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природопользования города Урай»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Неналоговые доходы от управления муниципальным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имуществом (от плановых назначений)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3755599"/>
      </p:ext>
    </p:extLst>
  </p:cSld>
  <p:clrMapOvr>
    <a:masterClrMapping/>
  </p:clrMapOvr>
  <p:transition spd="slow"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показателей муниципальной программы «Обеспечение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градостроительной деятельности на территории города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Урай»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 2015-2017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9246466"/>
              </p:ext>
            </p:extLst>
          </p:nvPr>
        </p:nvGraphicFramePr>
        <p:xfrm>
          <a:off x="179513" y="1916835"/>
          <a:ext cx="8856982" cy="475252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336703"/>
                <a:gridCol w="648072"/>
                <a:gridCol w="864096"/>
                <a:gridCol w="1008111"/>
              </a:tblGrid>
              <a:tr h="466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Ед.изм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Плановое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Фактическое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 вес территории, на  которую разработаны проекты планировки и проекты межевания  от общей площади границ проектирования </a:t>
                      </a:r>
                    </a:p>
                  </a:txBody>
                  <a:tcPr marL="19979" marR="19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% </a:t>
                      </a:r>
                    </a:p>
                  </a:txBody>
                  <a:tcPr marL="19979" marR="19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19979" marR="19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67,6</a:t>
                      </a:r>
                    </a:p>
                  </a:txBody>
                  <a:tcPr marL="19979" marR="19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земельных участков, поставленных на государственный кадастровый учет, в т.ч. под многоквартирные жилые дома, для проведения торгов, предоставления гражданам льготной категории, под муниципальное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имущество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118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вес </a:t>
                      </a:r>
                      <a:r>
                        <a:rPr lang="ru-RU" sz="11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проинвентаризированных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земель по отношению к общей площади земель, вовлеченных в оборот в границах муниципального образования город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Урай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1,4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2,8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Средняя продолжительность сроков формирования земельных участков и принятия решения о предоставлении земельных  участков, предназначенных  для строительства (за исключением жилищного строительства) 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дни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63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63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предоставленных земельных участков в аренду, собственность, постоянное (бессрочное)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пользование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уч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336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484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вес земель, нарушенных в результате хозяйственной деятельности, и вовлеченных в оборот после их рекультивации по отношению к общей площади земель, вовлеченных в оборот в границах муниципального образования города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Урай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 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0,028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0,9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Поступление в бюджет городского округа город Урай от продажи земельных участков или права на заключение договоров аренды земельных участков, находящихся в муниципальной собственности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тыс. руб.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3961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7051,2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Бюджетный эффект  от выполнения работ по вовлечению земель  в оборот и их реализации 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тыс. руб.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2800 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9851,2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Площадь земельных участков, предоставленных для строительства в расчете на 10 тыс. человек населения - всего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га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2,2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в том числе 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га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0,17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0,65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площади земельных участков, являющихся объектами налогообложения земельным налогом, в общей площади территории города </a:t>
                      </a:r>
                      <a:r>
                        <a:rPr lang="ru-RU" sz="11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Урай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58,93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58,93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1196752"/>
            <a:ext cx="54726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Предусмотрено на год – 102 453,5 тыс.рублей, исполнено – 96 806,0 тыс.рублей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188331"/>
      </p:ext>
    </p:extLst>
  </p:cSld>
  <p:clrMapOvr>
    <a:masterClrMapping/>
  </p:clrMapOvr>
  <p:transition spd="slow"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показателей муниципальной программы «Обеспечение градостроительной деятельности на территории города Урай» на  2015-2017 годы</a:t>
            </a: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9945890"/>
              </p:ext>
            </p:extLst>
          </p:nvPr>
        </p:nvGraphicFramePr>
        <p:xfrm>
          <a:off x="179511" y="1268759"/>
          <a:ext cx="8856985" cy="50596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264697"/>
                <a:gridCol w="648072"/>
                <a:gridCol w="936104"/>
                <a:gridCol w="1008112"/>
              </a:tblGrid>
              <a:tr h="142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Ед.изм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Плановое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Фактическое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Доходы от оказания платных услуг физическим и юридическим лицам за предоставление сведений из АИС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ОГД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9979" marR="19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Тыс.руб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9979" marR="19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120,0</a:t>
                      </a:r>
                    </a:p>
                  </a:txBody>
                  <a:tcPr marL="19979" marR="19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114,4</a:t>
                      </a:r>
                    </a:p>
                  </a:txBody>
                  <a:tcPr marL="19979" marR="19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вес  благоустроенных внутриквартальных и дворовых территорий от общей площади  внутриквартальных и дворовых территорий, расположенных в жилой многоэтажной застройке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86,6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82,38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вес  благоустроенных парков, скверов, пешеходных зон, территорий общего пользования, озеленения, от их общей 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площади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 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9,6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8,9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вес  благоустроенных детских игровых и спортивных площадок от  их общей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площади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 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установленных объектов внешнего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благоустройства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175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вес  объектов социальной инфраструктуры,  в которых созданы условия для беспрепятственного доступа </a:t>
                      </a:r>
                      <a:r>
                        <a:rPr lang="ru-RU" sz="11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маломобильных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групп населения, к общему количеству объектов социальной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инфраструктуры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26,7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28,1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вес объектов многоквартирного жилого фонда,  в которых созданы условия для беспрепятственного доступа </a:t>
                      </a:r>
                      <a:r>
                        <a:rPr lang="ru-RU" sz="11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маломобильных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групп населения, к общему количеству объектов многоквартирного жилого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фонда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2,9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6,1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обследованных земельных участков, отведенных под индивидуальное жилищное строительство, от общего числа земельных участков, отведенных под индивидуальное жилищное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строительство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9979" marR="19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9979" marR="19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9979" marR="19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застройщиков индивидуального жилищного строительства города Урай, информированных об упрощенном порядке ввода объектов в эксплуатацию от общего числа владельцев земельных участков, предоставленных под строительство индивидуальных жилых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домов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19979" marR="19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19979" marR="19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19979" marR="19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застроенных участков с введенными в эксплуатацию индивидуальными жилыми домами  в общем количестве земельных участков, выделенных под индивидуальное жилищное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строительство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19979" marR="19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82,6</a:t>
                      </a:r>
                    </a:p>
                  </a:txBody>
                  <a:tcPr marL="19979" marR="19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85,2</a:t>
                      </a:r>
                    </a:p>
                  </a:txBody>
                  <a:tcPr marL="19979" marR="19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Обеспечение ежегодного объема введенного индивидуального жилья на территории города </a:t>
                      </a:r>
                      <a:r>
                        <a:rPr lang="ru-RU" sz="11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не менее 3000 </a:t>
                      </a:r>
                      <a:r>
                        <a:rPr lang="ru-RU" sz="11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кв.м</a:t>
                      </a: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9979" marR="19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Кв.м.</a:t>
                      </a:r>
                    </a:p>
                  </a:txBody>
                  <a:tcPr marL="19979" marR="19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3020</a:t>
                      </a:r>
                    </a:p>
                  </a:txBody>
                  <a:tcPr marL="19979" marR="19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3147,5</a:t>
                      </a:r>
                    </a:p>
                  </a:txBody>
                  <a:tcPr marL="19979" marR="19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2731961"/>
      </p:ext>
    </p:extLst>
  </p:cSld>
  <p:clrMapOvr>
    <a:masterClrMapping/>
  </p:clrMapOvr>
  <p:transition spd="slow"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показателей муниципальной программы «Молодежь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города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Урай»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2016-2020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6742630"/>
              </p:ext>
            </p:extLst>
          </p:nvPr>
        </p:nvGraphicFramePr>
        <p:xfrm>
          <a:off x="251521" y="1844823"/>
          <a:ext cx="8712966" cy="4684226"/>
        </p:xfrm>
        <a:graphic>
          <a:graphicData uri="http://schemas.openxmlformats.org/drawingml/2006/table">
            <a:tbl>
              <a:tblPr firstRow="1" firstCol="1" bandRow="1"/>
              <a:tblGrid>
                <a:gridCol w="6048671"/>
                <a:gridCol w="720080"/>
                <a:gridCol w="936104"/>
                <a:gridCol w="1008111"/>
              </a:tblGrid>
              <a:tr h="377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Ед.изм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Плановое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Фактическое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007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вес численности молодежи, вовлеченной в мероприятия, направленные на физическую подготовку молодежи допризывного возраста, духовно-нравственное и гражданско-патриотическое воспитание, формирование системы духовно-нравственных ценностей и развитие межэтнических отношений, в общей численности молодежи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82,1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003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вес численности молодежи, принимающей участие в добровольческой деятельности, в общей численности молодежи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4,5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7,2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64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вес численности молодежи, вовлеченной в программы в сфере поддержки талантливой молодежи, в общем количестве молодежи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27,5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003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вес молодежи, участвующей в реализации мероприятий по профилактике асоциальных явлений в молодежной среде, от общего числа молодежи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68,4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006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вес численности молодежи, участвующей в 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профориентационных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мероприятиях, а также в мероприятиях содействия занятости и трудоустройству молодежи, в общем количестве молодежи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95,6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003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вес численности молодежи, участвующей в деятельности детских и молодежных общественных объединений, в общем количестве молодежи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15,1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003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Удовлетворенность потребителей качеством услуг, оказываемых МБУ «Молодежный центр» в рамках выполнения муниципального задания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95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003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Наличие обоснованных жалоб на качество услуг, оказанных МБУ «Молодежный центр» в рамках выполнения муниципального задания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74729" marR="74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1052736"/>
            <a:ext cx="5400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Предусмотрено на год – 18 897,8 тыс.рублей, исполнено – 18 897,8 тыс.рублей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297436"/>
      </p:ext>
    </p:extLst>
  </p:cSld>
  <p:clrMapOvr>
    <a:masterClrMapping/>
  </p:clrMapOvr>
  <p:transition spd="slow"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</a:t>
            </a: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показателей муниципальной программы «Развитие </a:t>
            </a: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жилищно-коммунального комплекса и повышение энергетической эффективности в городе Урай на 2016-2018 </a:t>
            </a: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годы»</a:t>
            </a:r>
            <a:endParaRPr lang="ru-RU" sz="19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9472254"/>
              </p:ext>
            </p:extLst>
          </p:nvPr>
        </p:nvGraphicFramePr>
        <p:xfrm>
          <a:off x="107504" y="1628801"/>
          <a:ext cx="8928992" cy="5040563"/>
        </p:xfrm>
        <a:graphic>
          <a:graphicData uri="http://schemas.openxmlformats.org/drawingml/2006/table">
            <a:tbl>
              <a:tblPr firstRow="1" firstCol="1" bandRow="1"/>
              <a:tblGrid>
                <a:gridCol w="6768752"/>
                <a:gridCol w="648072"/>
                <a:gridCol w="720080"/>
                <a:gridCol w="792088"/>
              </a:tblGrid>
              <a:tr h="333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Ед.изм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Обеспечение комфортных условий пребывания граждан в местах массового отдыха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населения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Поддержание и улучшение существующего уровня благоустройства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кладбищ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многоквартирных домов, признанных в установленном порядке аварийными, либо все помещения в которых признаны в установленном порядке непригодными для проживания, подлежащих сносу в соответствующем году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Поддержание в технически исправном состоянии объектов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благоустройства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Удовлетворенность населения качеством оказания жилищно-коммунальных услуг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27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64,8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Выполнение обязательств муниципального образования по перечислению средств на предоставление муниципальной поддержки на проведение капитального ремонта многоквартирных домов и оплате взносов на капитальный ремонт за муниципальное имущество в многоквартирных домах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99,8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осветительных приборов на сетях уличного освещения имеющих лампы с потреблением более 120 Вт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98,60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98,6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публикаций в средствах массовой информации, выпусков в эфире телепередач о мероприятиях и способах энергосбережения и повышения энергетической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эффективности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объема электрической энергии, расчеты за которую осуществляются с использованием приборов учета, в общем объеме электрической энергии, потребляемой (используемой) на территории муниципального образования город Урай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99,5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99,7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2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объема тепловой энергии, расчеты за которую осуществляются с использованием приборов учета, в общем объеме тепловой энергии, потребляемой (используемой) на территории муниципального образования город Урай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62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64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8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объема холодной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образования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92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8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объема горячей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образования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91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2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объема природного газа, расчеты за который осуществляются с использованием приборов учета, в общем объеме природного газа, потребляемого (используемого) на территории муниципального образования город Урай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92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94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980728"/>
            <a:ext cx="53285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Предусмотрено на год – 181 600,9 тыс.рублей, исполнено – 180 583,6 тыс.рублей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250296"/>
      </p:ext>
    </p:extLst>
  </p:cSld>
  <p:clrMapOvr>
    <a:masterClrMapping/>
  </p:clrMapOvr>
  <p:transition spd="slow"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показателей муниципальной программы «Развитие жилищно-коммунального комплекса и повышение энергетической эффективности в городе Урай на 2016-2018 годы»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5087811"/>
              </p:ext>
            </p:extLst>
          </p:nvPr>
        </p:nvGraphicFramePr>
        <p:xfrm>
          <a:off x="179513" y="1124740"/>
          <a:ext cx="8784975" cy="5328601"/>
        </p:xfrm>
        <a:graphic>
          <a:graphicData uri="http://schemas.openxmlformats.org/drawingml/2006/table">
            <a:tbl>
              <a:tblPr firstRow="1" firstCol="1" bandRow="1"/>
              <a:tblGrid>
                <a:gridCol w="6678199"/>
                <a:gridCol w="648072"/>
                <a:gridCol w="720080"/>
                <a:gridCol w="738624"/>
              </a:tblGrid>
              <a:tr h="206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Ед.изм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расход электрической энергии на снабжение органов местного самоуправления и муниципальных учреждений (в расчете на 1 кв. метр общей площади)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кВт*ч/м2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54,22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54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9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расход тепловой энергии на снабжение органов местного самоуправления и муниципальных учреждений (в расчете на 1 кв. метр общей площади)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Гкал/м2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0,16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0,19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расход холодной воды на снабжение органов местного самоуправления и муниципальных учреждений (в расчете на 1 человека)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м3/чел.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1,6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1,8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9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расход горячей воды на снабжение органов местного самоуправления и муниципальных учреждений (в расчете на 1 человека)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м3/чел.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0,2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0,25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9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расход природного газа на снабжение органов местного самоуправления и муниципальных учреждений (в расчете на 1 человека)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м3/чел.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0,39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0,37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9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энергосервисных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договоров (контрактов), заключенных органами местного самоуправления и муниципальными учреждениями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6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расход тепловой энергии в многоквартирных домах (в расчете на 1 кв. метр общей площади)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Гкал/м2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0,24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0,33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расход холодной воды в многоквартирных домах (в расчете на 1 жителя)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м3/чел.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26,4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15,71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расход горячей воды в многоквартирных домах (в расчете на 1 жителя)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м3/чел.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12,9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6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расход электрической энергии в многоквартирных домах (в расчете на 1 кв. метр общей площади)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кВт*ч/м2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38,13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40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9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расход природного газа в многоквартирных домах с индивидуальными системами газового отопления (в расчете на 1 кв. метр общей площади)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м3/чел.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26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26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9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расход природного газа в многоквартирных домах с иными системами теплоснабжения (в расчете на 1 жителя)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м3/чел.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219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193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суммарный расход энергетических ресурсов в многоквартирных домах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т.у.т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./м2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0,02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0,03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9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расход топлива на выработку тепловой энергии в котельных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тыс.м3/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тыс.Гкал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117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117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9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расход электрической энергии, используемой при передаче тепловой энергии в системах теплоснабжения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кВт*ч/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тыс.Гкал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0,029</a:t>
                      </a:r>
                      <a:endParaRPr lang="ru-RU" sz="11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0,06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5937044"/>
      </p:ext>
    </p:extLst>
  </p:cSld>
  <p:clrMapOvr>
    <a:masterClrMapping/>
  </p:clrMapOvr>
  <p:transition spd="slow"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4424184"/>
              </p:ext>
            </p:extLst>
          </p:nvPr>
        </p:nvGraphicFramePr>
        <p:xfrm>
          <a:off x="179513" y="1196752"/>
          <a:ext cx="8856983" cy="5112562"/>
        </p:xfrm>
        <a:graphic>
          <a:graphicData uri="http://schemas.openxmlformats.org/drawingml/2006/table">
            <a:tbl>
              <a:tblPr firstRow="1" firstCol="1" bandRow="1"/>
              <a:tblGrid>
                <a:gridCol w="6214174"/>
                <a:gridCol w="785700"/>
                <a:gridCol w="857127"/>
                <a:gridCol w="999982"/>
              </a:tblGrid>
              <a:tr h="395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Ед.изм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Плановое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Фактическое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энергосервисных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договоров (контрактов), заключенных органами местного самоуправления и муниципальными учреждениями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расход тепловой энергии в многоквартирных домах (в расчете на 1 кв. метр общей площади)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Гкал/м2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0,24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0,33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7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расход холодной воды в многоквартирных домах (в расчете на 1 жителя)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м3/чел.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26,4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15,71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7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расход горячей воды в многоквартирных домах (в расчете на 1 жителя)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м3/чел.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12,9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расход электрической энергии в многоквартирных домах (в расчете на 1 кв. метр общей площади)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кВт*ч/м2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38,13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40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расход природного газа в многоквартирных домах с индивидуальными системами газового отопления (в расчете на 1 кв. метр общей площади)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м3/чел.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26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26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расход природного газа в многоквартирных домах с иными системами теплоснабжения (в расчете на 1 жителя)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м3/чел.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219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193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7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суммарный расход энергетических ресурсов в многоквартирных домах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т.у.т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./м2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0,02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0,03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2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расход топлива на выработку тепловой энергии в котельных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тыс.м3/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тыс.Гкал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117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117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расход электрической энергии, используемой при передаче тепловой энергии в системах теплоснабжения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кВт*ч/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тыс.Гкал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0,029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0,06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потерь тепловой энергии при ее передаче в общем объеме переданной тепловой энергии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7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потерь воды при ее передаче в общем объеме переданной воды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</a:t>
                      </a:r>
                      <a:endParaRPr lang="ru-RU" sz="12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расход электрической энергии, используемой для передачи (транспортировки) воды в системах водоснабжения (на 1 куб. метр)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кВт*ч/м3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0,9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0,7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Удельный расход электрической энергии, используемой в системах водоотведения (на 1 куб. метр)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кВт*ч/м3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0,8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0,6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0" marR="44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16632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показателей муниципальной программы «Развитие жилищно-коммунального комплекса и повышение энергетической эффективности в городе Урай на 2016-2018 годы»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98885499"/>
      </p:ext>
    </p:extLst>
  </p:cSld>
  <p:clrMapOvr>
    <a:masterClrMapping/>
  </p:clrMapOvr>
  <p:transition spd="slow"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endParaRPr lang="ru-RU" sz="14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66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Модернизация жилищно-коммунального хозяйства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1700808"/>
            <a:ext cx="5328592" cy="1440160"/>
          </a:xfrm>
          <a:prstGeom prst="round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Энергосберегающие технологии: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Перевод освещения мест общего пользования в многоквартирных домах на энергосберегающие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28184" y="1772816"/>
            <a:ext cx="2808312" cy="1368152"/>
          </a:xfrm>
          <a:prstGeom prst="round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90,7 млн. рублей</a:t>
            </a:r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городского и окружного бюджетов на обновление коммунальных инженерных сетей</a:t>
            </a:r>
            <a:endParaRPr lang="ru-RU" sz="1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3702686">
            <a:off x="1875461" y="949394"/>
            <a:ext cx="412624" cy="1035362"/>
          </a:xfrm>
          <a:prstGeom prst="downArrow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7300891">
            <a:off x="6861769" y="804608"/>
            <a:ext cx="412624" cy="1295813"/>
          </a:xfrm>
          <a:prstGeom prst="downArrow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3768" y="980728"/>
            <a:ext cx="4104456" cy="504056"/>
          </a:xfrm>
          <a:prstGeom prst="round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00192" y="3645024"/>
            <a:ext cx="2592288" cy="504056"/>
          </a:xfrm>
          <a:prstGeom prst="round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Тепловые сети 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4,383 км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00192" y="4437112"/>
            <a:ext cx="2592288" cy="504056"/>
          </a:xfrm>
          <a:prstGeom prst="round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Сети водоснабжения  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1,437 км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8378712" y="3150680"/>
            <a:ext cx="504056" cy="484632"/>
          </a:xfrm>
          <a:prstGeom prst="rightArrow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6218472" y="3150680"/>
            <a:ext cx="504056" cy="484632"/>
          </a:xfrm>
          <a:prstGeom prst="rightArrow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00192" y="5229200"/>
            <a:ext cx="2592288" cy="504056"/>
          </a:xfrm>
          <a:prstGeom prst="round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Сети энергоснабжения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3,091 км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00192" y="6021288"/>
            <a:ext cx="2592288" cy="504056"/>
          </a:xfrm>
          <a:prstGeom prst="round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Сети газоснабжения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1,573 км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0" y="3212976"/>
          <a:ext cx="6012160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0" y="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2493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Результаты достижения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показателей муниципальной программы «Проектирование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строительство инженерных сетей коммунальной инфраструктуры в городе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Урай»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2014-2020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2231650"/>
              </p:ext>
            </p:extLst>
          </p:nvPr>
        </p:nvGraphicFramePr>
        <p:xfrm>
          <a:off x="323528" y="2492893"/>
          <a:ext cx="8568952" cy="2376267"/>
        </p:xfrm>
        <a:graphic>
          <a:graphicData uri="http://schemas.openxmlformats.org/drawingml/2006/table">
            <a:tbl>
              <a:tblPr/>
              <a:tblGrid>
                <a:gridCol w="4824536"/>
                <a:gridCol w="1296144"/>
                <a:gridCol w="1224136"/>
                <a:gridCol w="1224136"/>
              </a:tblGrid>
              <a:tr h="366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Наименование целевого показателя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Ед.изм</a:t>
                      </a:r>
                      <a:endParaRPr lang="ru-RU" sz="11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Плановое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Фактическое значение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155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Площади земельных участков, предоставляемых для жилищного строительства, обеспеченных коммунальной инфраструктурой, в год.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га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73,61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74,04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3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Сети водоснабжения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км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150,57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150,57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3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Сети водоотведения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км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87,15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87,15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3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Сети теплоснабжения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км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167,18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167,18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3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Сети газоснабжения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км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122,31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122,31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2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Сети электроснабжения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км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414,76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414,76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3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Сети горячего водоснабжения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км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27,43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27,43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07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Малогабаритные автоматизированные котельные (здания)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/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ГКал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/ч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6/29,68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6/29,68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700808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Предусмотрено на год – 27 388,9 тыс.рублей, исполнено – 26 965,7 тыс.ру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блей</a:t>
            </a: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080951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3835660"/>
              </p:ext>
            </p:extLst>
          </p:nvPr>
        </p:nvGraphicFramePr>
        <p:xfrm>
          <a:off x="89755" y="692696"/>
          <a:ext cx="8964490" cy="5760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9809"/>
                <a:gridCol w="1331460"/>
                <a:gridCol w="833434"/>
                <a:gridCol w="711467"/>
                <a:gridCol w="843598"/>
                <a:gridCol w="2774722"/>
              </a:tblGrid>
              <a:tr h="8442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доходов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бюджетной классификации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на 2016 год (уточненный)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по итогам 2016 года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 от уточненного плана 2016 года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отклонения фактического исполнения от уточненного плана 2016 года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6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  Доходы от использования муниципального имущества, в том числе: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000 1 11 00000 00 0000 000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159 697,0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160 146,3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100,3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  Доходы в виде прибыли (дивиденды по акциям), принадлежащие муниципальному образованию г. Урай 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000 1 11 01000 00 0000 120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1 142,8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1 142,8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 Аренда земельных участков 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000 1 11 05000 00 0000 120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84 453,5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84 860,0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100,5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1.3.  Доходы от перечисления части прибыли, МУП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000 1 11 07000 00 0000 120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62,7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1.4. Доходы от передачи имущества в залог, в доверительное управление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000 1 11 08000 00 0000 120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1.5. Аренда муниципального имущества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000 1 11 09000 00 0000 120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73 930,0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73 972,8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100,1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Плата за негативное воздействие на окружающую среду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000 1 12 00000 00 0000 000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2 200,0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2 220,1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100,9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8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Доходы от оказания платных услуг (работ) и компенсации затрат государства 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000 1 13 00000 00 0000 000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1 727,0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2 050,1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118,7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Данный вид доходов не имеет постоянного характера поступлений и относится к категории, не поддающейся прогнозированию, что затрудняет проводить анализ, к ним относятся: 1) Доходы от оказания платных муниципальных услуг по предоставлению копий/сведений, содержащихся в информационной системе обеспечения градостроительной деятельности и строительный контроль . 2) Доходы от компенсации затрат бюджета, к ним относятся: возврат финансирования прошлых лет, возврат дебиторской задолженности по выплатам больничных листов из ФСС. 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3.1.Доходы от оказания платных услуг (работ)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000 1 13 01000 00 0000 130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407,0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444,3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3.2.Доходы от компенсации затрат государства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000 1 13 02000 00 0000 130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1 320,0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1 605,8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121,7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Доходы от продажи материальных и нематериальных активов, в том числе: 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000 1 14 00000 00 0000 000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255 164,0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255 596,1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100,2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4.1. Доходы от реализации имущества, находящегося в собственности городских округов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000 1 14 02000 00 0000 000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240 643,6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241 025,2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100,2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4.2.  Доходы от продажи земельных участков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000 1 14 06000 00 0000 000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14 520,4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14 570,9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100,3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Штрафные санкции, возмещения ущерба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000 1 16 00000 00 0000 000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20 548,0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20 940,9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101,9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поступлений в результате целенаправленной работы 12 главных администраторов доходов по штрафным санкциям. 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Прочие неналоговые доходы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000 1 17 00000 00 0000 000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184,0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184,0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НЕНАЛОГОВЫХ ДОХОДОВ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439 520,0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441 137,5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100,4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35" marR="4535" marT="4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95540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8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" pitchFamily="34" charset="0"/>
                <a:cs typeface="Arial" pitchFamily="34" charset="0"/>
              </a:rPr>
              <a:t>СТРУКТУРА РАСХОДОВ БЮДЖЕТА ГОРОДА В ФУНКЦИОНАЛЬНОМ РАЗРЕЗЕ ЗА 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2016 год, тыс.рублей, %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07504" y="980728"/>
          <a:ext cx="885698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107504" y="1124744"/>
          <a:ext cx="892899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66131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256151142"/>
              </p:ext>
            </p:extLst>
          </p:nvPr>
        </p:nvGraphicFramePr>
        <p:xfrm>
          <a:off x="539552" y="1340768"/>
          <a:ext cx="692305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332656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РАСХОДЫ БЮДЖЕТА ГОРОДА НА ФУНКЦИОНАРОВАНИЕ СОЦИАЛЬНОЙ СФЕРЫ ЗА 2016 год, тыс.рублей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569514"/>
            <a:ext cx="38884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Социальная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сфера                                                                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2 487 492,7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4077072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Культура</a:t>
            </a:r>
            <a:r>
              <a:rPr lang="ru-RU" sz="2400" b="1" dirty="0">
                <a:solidFill>
                  <a:srgbClr val="0000FF"/>
                </a:solidFill>
                <a:latin typeface="+mn-lt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Здравоохранение</a:t>
            </a:r>
          </a:p>
          <a:p>
            <a:pPr>
              <a:buFontTx/>
              <a:buChar char="-"/>
              <a:defRPr/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  <a:p>
            <a:pPr>
              <a:buFontTx/>
              <a:buChar char="-"/>
              <a:defRPr/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3851920" y="4187118"/>
            <a:ext cx="936104" cy="2088232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1988840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64,9%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2132856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35,1%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1403648" y="1772816"/>
          <a:ext cx="4608512" cy="266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331640" y="1484784"/>
            <a:ext cx="2085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1 347 241,8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56176" y="3068960"/>
            <a:ext cx="2085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2 487 492,7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864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 рамках реализации наказов избирателей депутатам Думы ХМАО-Югры за 2016 год исполнено 4 982,8 тыс.рублей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4150363"/>
              </p:ext>
            </p:extLst>
          </p:nvPr>
        </p:nvGraphicFramePr>
        <p:xfrm>
          <a:off x="179511" y="1024162"/>
          <a:ext cx="8784976" cy="5463510"/>
        </p:xfrm>
        <a:graphic>
          <a:graphicData uri="http://schemas.openxmlformats.org/drawingml/2006/table">
            <a:tbl>
              <a:tblPr/>
              <a:tblGrid>
                <a:gridCol w="2016225"/>
                <a:gridCol w="1368152"/>
                <a:gridCol w="5400599"/>
              </a:tblGrid>
              <a:tr h="532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Сфера деятельности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Направление расходов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4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3 413,1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Дошкольные учреждения (мебель, игровое оборудование,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игрушки, бытовая техника,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технологическое оборудование, учебно-методическая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литература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учреждения доп.образования в сфере культуры (школьная мебель), общеобразовательные учреждения (организация экскурсионных поездок детей на этнокультурное стойбище, приобретение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оргтехники, спорт. инвентарь, спорт. экипировка, участие в чемпионате мира по зимнему плаванию, проведение турнира по боксу, приобретение напольного покрытия, тренажера, проведение учебно-тренировочных сборов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1 419,7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приобретение</a:t>
                      </a:r>
                      <a:r>
                        <a:rPr lang="en-US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музейных экспонатов и обустройство, материально-техническое оснащение творческой лаборатории А.С.Тарханова,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компьютерной техники, сценических костюмов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endParaRPr lang="ru-RU" sz="14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ctr">
                        <a:buFont typeface="Wingdings" pitchFamily="2" charset="2"/>
                        <a:buNone/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проведение мероприятий</a:t>
                      </a:r>
                      <a:r>
                        <a:rPr lang="en-US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"Фронтовой привал", посвященного празднованию Дня Победы в Великой Отечественной войне 1941–1945 годов,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спортивный фестиваль.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ремонт входной группы и кровли здания, приобретение профессионального фотоаппарата, запасных частей для автомобиля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740352" y="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2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85698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Предоставлено субсидий юридическим лицам, индивидуальным предпринимателям, физическим лицам - производителям товаров, работ и услуг в 2016 году из средств местного бюджета - 144 799,0 тыс.рублей:</a:t>
            </a:r>
          </a:p>
          <a:p>
            <a:pPr marL="285750" indent="-285750"/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9746337"/>
              </p:ext>
            </p:extLst>
          </p:nvPr>
        </p:nvGraphicFramePr>
        <p:xfrm>
          <a:off x="179512" y="1844823"/>
          <a:ext cx="8784976" cy="4531590"/>
        </p:xfrm>
        <a:graphic>
          <a:graphicData uri="http://schemas.openxmlformats.org/drawingml/2006/table">
            <a:tbl>
              <a:tblPr/>
              <a:tblGrid>
                <a:gridCol w="7776864"/>
                <a:gridCol w="1008112"/>
              </a:tblGrid>
              <a:tr h="360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субсидии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131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1. Субсидии на возмещение расходов по проведению капитального ремонта газопроводов, систем теплоснабжения, водоснабжения и водоотведения для подготовки к осенне-зимнему периоду организациям жилищно-коммунального комплекса, пользователям муниципального имущества в рамках муниципальной программы "Капитальный ремонт и реконструкция систем коммунальной инфраструктуры города Урай на 2014-2020годы"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90 694,9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Субвенция на возмещение недополученных доходов организациям, осуществляющим реализацию электрической энергии населению и приравненным к ним категориям потребителей в зоне децентрализованного электроснабжения автономного округа по социально-ориентированным розничным тарифам и сжиженного газа по социально-ориентированным розничным ценам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4 601,0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3. Субсидии на проведение капитального ремонта общего имущества в многоквартирных домах, расположенных на территории города Урай, в рамках муниципальной программы «Развитие жилищно-коммунального комплекса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повышение энергетической эффективности в городе Урай на 2016-2018 годы»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858,3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1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Субвенция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 по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ддержку животноводства, переработки и реализации продукции животноводства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30 701,4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Субвенция на предоставление субсидий организациям на 1 килограмм реализованного и (или) отгруженного на собственную переработку молока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 Субсидии на капитальный ремонт имущественного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комплекса «Полигон утилизации твердых бытовых отходов города Урай»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375,0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20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332656"/>
            <a:ext cx="878497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Предоставлено субсидий юридическим лицам, индивидуальным предпринимателям, физическим лицам - производителям товаров, работ и услуг в 2016 году из средств местного бюджета</a:t>
            </a:r>
          </a:p>
          <a:p>
            <a:pPr marL="285750" indent="-285750"/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9746337"/>
              </p:ext>
            </p:extLst>
          </p:nvPr>
        </p:nvGraphicFramePr>
        <p:xfrm>
          <a:off x="251520" y="1988839"/>
          <a:ext cx="8784976" cy="3960440"/>
        </p:xfrm>
        <a:graphic>
          <a:graphicData uri="http://schemas.openxmlformats.org/drawingml/2006/table">
            <a:tbl>
              <a:tblPr/>
              <a:tblGrid>
                <a:gridCol w="7704856"/>
                <a:gridCol w="1080120"/>
              </a:tblGrid>
              <a:tr h="375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субсидии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0800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7. Субсидии юридическим лицам (за исключением субсидий государственным (муниципальным) учреждениям), индивидуальным предпринимателям, осуществляющим деятельность в сфере сельского хозяйства в рамках муниципальной программы «Развитие малого и среднего предпринимательства, потребительского рынка и сельскохозяйственных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товаропроизводителей города Урай» на 2016-2020 годы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1 409,1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89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8. Субсидии субъектам малого и среднего предпринимательства, предоставляемые в рамках муниципальной программы «Развитие малого и среднего предпринимательства, потребительского рынка и сельскохозяйственных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товаропроизводителей города Урай» на 2016-2020 годы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5 410,0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9. Субсидии на частичное возмещение затрат по транспортному обслуживанию населения при выполнении пассажирских перевозок на сезонных (дачных) автобусных маршрутах города Урай в рамках муниципальной программы «Развитие транспортной системы города Урай» на 2016-2020 годы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3 587,6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10. Субсидии на частичное возмещение затрат по транспортному обслуживанию населения и юридических лиц при переправлении через грузовую и пассажирскую переправы, организованные через реку Конда, в летний период в рамках муниципальной программы «Развитие транспортной системы города Урай» на 2016-2020 годы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6 961,7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20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76672"/>
            <a:ext cx="87129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Исполнение публичных нормативных обязательств за счет средств бюджета городского округа город Урай за 2016 год, тыс.рублей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marL="285750" indent="-285750"/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1084599"/>
              </p:ext>
            </p:extLst>
          </p:nvPr>
        </p:nvGraphicFramePr>
        <p:xfrm>
          <a:off x="323528" y="1772815"/>
          <a:ext cx="8640960" cy="3168353"/>
        </p:xfrm>
        <a:graphic>
          <a:graphicData uri="http://schemas.openxmlformats.org/drawingml/2006/table">
            <a:tbl>
              <a:tblPr/>
              <a:tblGrid>
                <a:gridCol w="6984776"/>
                <a:gridCol w="1656184"/>
              </a:tblGrid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Публичное нормативное обязательство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24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1. Дополнительные мер социальной поддержки</a:t>
                      </a:r>
                    </a:p>
                    <a:p>
                      <a:pPr algn="l" fontAlgn="ctr"/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(выплата ежемесячных пособий для содержания подопечных приемных детей)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64 492,0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2. Выплата компенсации части родительской платы за присмотр и уход за детьми в образовательных организациях, реализующих образовательные программы дошкольного образования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26 140,7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8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 Меры социальной поддержки, связанные с вручением и присвоением наград и званий города Урай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143,2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 расходов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90 775,9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20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47667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ОБЪЕМ МУНИЦИПАЛЬНОГО ДОЛГА                   ЗА 2016 ГОД, тыс.рублей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www.ivteleradio.ru/images/2016/3/18/be5bb15a3ea84df9910ffdb4cadbaa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59524"/>
            <a:ext cx="3321766" cy="222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4437112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конец отчетного года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11960" y="1628800"/>
          <a:ext cx="4392488" cy="2249805"/>
        </p:xfrm>
        <a:graphic>
          <a:graphicData uri="http://schemas.openxmlformats.org/drawingml/2006/table">
            <a:tbl>
              <a:tblPr/>
              <a:tblGrid>
                <a:gridCol w="1869775"/>
                <a:gridCol w="1291036"/>
                <a:gridCol w="123167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 на 2016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на 01.01.2017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Остаток на 01.01.2016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Привлечение, в том числе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16 500,0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от других уровней бюджета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16 500,0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Погашение, в том числе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16 500,0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от других уровней бюджета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16 500,0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муниципальных гарантий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50 000,0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Остаток на 01.01.2017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50 000,0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452320" y="1268760"/>
            <a:ext cx="9904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1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1"/>
          <p:cNvSpPr>
            <a:spLocks noChangeArrowheads="1"/>
          </p:cNvSpPr>
          <p:nvPr/>
        </p:nvSpPr>
        <p:spPr bwMode="auto">
          <a:xfrm>
            <a:off x="107504" y="68224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Использование средств резервного фонда                             за 2016 год - 4 806,3 тыс.рублей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844824"/>
            <a:ext cx="856895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Решением Думы города Урай от 17.12.2015 №143 резервный фонд администрации города Урай на 2016 год назначен в сумме 5 000,0 тыс.рублей.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Средства направлены на: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исполнение судебных актов по обращению взыскания на средства бюджета городского округа город Урай, необходимость в которых возникла в текущем финансовом году, в сумме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2 331,3 тыс.рублей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оказание материальной помощи, пострадавшему от пожара, необходимость в которых возникла в текущем финансовом году, в сумме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25,0 тыс.рублей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уменьшение плановых назначений в сумме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2 450,0 тыс.рублей.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96336" y="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през1"/>
          <p:cNvPicPr preferRelativeResize="0">
            <a:picLocks noChangeArrowheads="1"/>
          </p:cNvPicPr>
          <p:nvPr/>
        </p:nvPicPr>
        <p:blipFill>
          <a:blip r:embed="rId3" cstate="print"/>
          <a:srcRect r="82060"/>
          <a:stretch>
            <a:fillRect/>
          </a:stretch>
        </p:blipFill>
        <p:spPr bwMode="auto">
          <a:xfrm>
            <a:off x="0" y="6350"/>
            <a:ext cx="1835696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endParaRPr lang="ru-RU" sz="14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1680" y="980728"/>
            <a:ext cx="7452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Подготовлено Комитетом по финансам администрации города Урай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://www.uray.ru/images/files/7z-l.gif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2204864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Адрес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микрорайон 2, дом 60, город Урай, Тюменская область, Ханты-Мансийский автономный округ –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Югра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628285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479715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Председатель комитета – Хусаинова Ирина Валериевна, тел.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(34676) 2-33-56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E-mail: comfin@uray.ru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566124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Начальник бюджетного управления комитета по финансам –Зорина Лариса Васильевна 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тел.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(34676)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2-05-82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75126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3403737"/>
              </p:ext>
            </p:extLst>
          </p:nvPr>
        </p:nvGraphicFramePr>
        <p:xfrm>
          <a:off x="107504" y="1052736"/>
          <a:ext cx="8856985" cy="4680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0190"/>
                <a:gridCol w="1453408"/>
                <a:gridCol w="685523"/>
                <a:gridCol w="702936"/>
                <a:gridCol w="833480"/>
                <a:gridCol w="2741448"/>
              </a:tblGrid>
              <a:tr h="1103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доходов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бюджетной классификации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на 2016 год (уточненный)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по итогам 2016 года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 от уточненного плана 2016 года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отклонения фактического исполнения от уточненного плана 2016 года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Безвозмездные поступления от других бюджетов бюджетной системы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000 2 02 00000 00 0000 000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2 611 625,1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2 610 328,0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поступления, поступающие из федерального бюджета и бюджета автономного округа. В течение отчетного периода уточняются в части дотаций, субвенций, субсидий и иных межбюджетных трансфертов.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 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000 2 02 01000 00 0000 151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507 169,2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507 169,2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000 2 02 02000 00 0000 151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931 665,5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931 664,1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 на реализацию госполномочий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000 2 02 03000 00 0000 151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1 161 570,6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1 160 283,6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000 2 02 04000 00 0000 151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11 219,8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11 211,1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Прочие безвозмездные поступления 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000 2 07 00000 00 0000 000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151 986,3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151 986,3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Поступления в рамках соглашения о сотрудничестве между Правительством ХМАО-Югры и ПАО "Нефтяная компания "ЛУКОЙЛ".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1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 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000 2 18 00000 00 0000 000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000 2 19 00000 000 0000 000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-12 589,2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-14 025,6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111,4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БЕЗВОЗМЕЗДНЫХ ПОСТУПЛЕНИЙ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2 751 022,2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2 748 292,9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БЮДЖЕТА ГОРОДА УРАЙ ВСЕГО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000 8 50 00000 00 0000 180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3 818 230,0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3 792 470,4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99,3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8" marR="6998" marT="69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6057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47667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СТРУКТУРА НАЛОГОВЫХ ДОХОДОВ ЗА 2016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ГОД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603 040,0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ТЫС. РУБЛЕЙ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51520" y="1268760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95536" y="5301208"/>
            <a:ext cx="216024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627 687,8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19872" y="5301208"/>
            <a:ext cx="216024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603 040,0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47667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СТРУКТУРА НЕНАЛОГОВЫХ ДОХОДОВ ЗА 2016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ГОД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441 137,5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ТЫС. РУБЛЕЙ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1520" y="1340768"/>
          <a:ext cx="85689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5301208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439  520,0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5301208"/>
            <a:ext cx="216024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441 137,5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kt-tv.ru/images/news/all/4411add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365" y="4439825"/>
            <a:ext cx="2362200" cy="211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95288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tint val="75000"/>
                </a:schemeClr>
              </a:solidFill>
              <a:latin typeface="MicraC" pitchFamily="50" charset="0"/>
            </a:endParaRPr>
          </a:p>
        </p:txBody>
      </p:sp>
      <p:grpSp>
        <p:nvGrpSpPr>
          <p:cNvPr id="23558" name="Группа 6"/>
          <p:cNvGrpSpPr>
            <a:grpSpLocks/>
          </p:cNvGrpSpPr>
          <p:nvPr/>
        </p:nvGrpSpPr>
        <p:grpSpPr bwMode="auto">
          <a:xfrm>
            <a:off x="3731418" y="116632"/>
            <a:ext cx="5643563" cy="1054100"/>
            <a:chOff x="2928926" y="4500570"/>
            <a:chExt cx="5643602" cy="105406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071802" y="5000636"/>
              <a:ext cx="5500726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928926" y="4500570"/>
              <a:ext cx="5572164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1711111050"/>
              </p:ext>
            </p:extLst>
          </p:nvPr>
        </p:nvGraphicFramePr>
        <p:xfrm>
          <a:off x="3731418" y="980728"/>
          <a:ext cx="5233070" cy="5159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http://ugrainform.ru/upload/iblock/5a3/22ca6cb099df7d7d9d6f9ab1dd02d5a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776" y="1406946"/>
            <a:ext cx="3888581" cy="247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2483768" y="1930789"/>
            <a:ext cx="3024336" cy="648072"/>
          </a:xfrm>
          <a:prstGeom prst="ellipse">
            <a:avLst/>
          </a:prstGeom>
          <a:gradFill>
            <a:gsLst>
              <a:gs pos="100000">
                <a:schemeClr val="tx2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2 610 328,0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5840176">
            <a:off x="3494244" y="2598468"/>
            <a:ext cx="683244" cy="3830914"/>
          </a:xfrm>
          <a:prstGeom prst="curvedLeftArrow">
            <a:avLst>
              <a:gd name="adj1" fmla="val 25000"/>
              <a:gd name="adj2" fmla="val 59519"/>
              <a:gd name="adj3" fmla="val 28030"/>
            </a:avLst>
          </a:prstGeom>
          <a:gradFill>
            <a:gsLst>
              <a:gs pos="100000">
                <a:schemeClr val="tx2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680704" y="3645025"/>
            <a:ext cx="2487277" cy="648072"/>
          </a:xfrm>
          <a:prstGeom prst="ellipse">
            <a:avLst/>
          </a:prstGeom>
          <a:gradFill>
            <a:gsLst>
              <a:gs pos="100000">
                <a:schemeClr val="tx2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-14 025,6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60648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latin typeface="Arial" pitchFamily="34" charset="0"/>
                <a:cs typeface="Arial" pitchFamily="34" charset="0"/>
              </a:rPr>
              <a:t>БЕЗВОЗМЕЗДНЫЕ ПОСТУПЛЕНИЕ В БЮДЖЕТ ГОРОДА </a:t>
            </a:r>
            <a:endParaRPr lang="ru-RU" sz="23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ЗА 2016 ГОД, ТЫС.РУБЛЕЙ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1756235" y="1012815"/>
            <a:ext cx="4336317" cy="917446"/>
          </a:xfrm>
          <a:prstGeom prst="curvedDownArrow">
            <a:avLst/>
          </a:prstGeom>
          <a:gradFill>
            <a:gsLst>
              <a:gs pos="100000">
                <a:schemeClr val="tx2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углом вверх 14"/>
          <p:cNvSpPr/>
          <p:nvPr/>
        </p:nvSpPr>
        <p:spPr>
          <a:xfrm>
            <a:off x="3419872" y="5805264"/>
            <a:ext cx="3744416" cy="720080"/>
          </a:xfrm>
          <a:prstGeom prst="bent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0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13083</TotalTime>
  <Words>10559</Words>
  <Application>Microsoft Office PowerPoint</Application>
  <PresentationFormat>Экран (4:3)</PresentationFormat>
  <Paragraphs>2027</Paragraphs>
  <Slides>58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Company>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 A. Gotsman</dc:creator>
  <cp:lastModifiedBy>Лариса Васильевна Зорина</cp:lastModifiedBy>
  <cp:revision>1445</cp:revision>
  <dcterms:created xsi:type="dcterms:W3CDTF">2011-03-01T09:21:01Z</dcterms:created>
  <dcterms:modified xsi:type="dcterms:W3CDTF">2017-12-01T04:04:20Z</dcterms:modified>
</cp:coreProperties>
</file>