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handoutMasterIdLst>
    <p:handoutMasterId r:id="rId10"/>
  </p:handoutMasterIdLst>
  <p:sldIdLst>
    <p:sldId id="266" r:id="rId2"/>
    <p:sldId id="359" r:id="rId3"/>
    <p:sldId id="356" r:id="rId4"/>
    <p:sldId id="377" r:id="rId5"/>
    <p:sldId id="380" r:id="rId6"/>
    <p:sldId id="378" r:id="rId7"/>
    <p:sldId id="363" r:id="rId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77777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3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BCEFEA-4140-41BA-9D0E-3EC91526085D}" type="datetimeFigureOut">
              <a:rPr lang="ru-RU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9F2FC8-7549-401D-B91F-18C7E9826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9849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809A9C-CAF7-48A2-8980-AEDFF8B23F4C}" type="datetimeFigureOut">
              <a:rPr lang="ru-RU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B582B9-D141-4D6C-85DC-0DF5C7A0A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929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AC6CDF-4F04-49BC-8904-349DD1E5DA9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8318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3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69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3421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7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48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33D7B-AB09-4C82-8361-080EB69C46DF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1474D-BFCC-4F90-869A-7E46578C56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2167A3-1388-48C3-83D0-E653D90C1DD0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DDAF8-8897-4752-832E-29A31CAB94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E37F7A-947C-4A95-A6EC-F61F3A3DA178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1D768-5C8B-4D6A-8C3F-A289DEA499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D80B9-64F1-45DC-BEA2-40B19DD815F0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E9CA6-ADF1-4349-9C42-D9C8B5C428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A2D88-51A5-45F1-B0F9-7108BB2C8101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344B2-F93F-4A60-B297-9ADDAC0758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139AB-2600-49FE-B50E-57EF22C9D8F9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F59F7-E34F-4DC5-AB71-A975106DC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D8F84C-6625-4DFC-962C-82DF9B29A30A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E92E9-F18A-43CC-B1C8-B2C000818A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39CD4-40D9-4923-A509-898CD6048089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E11D0-BB60-4CD6-8E7E-A05A49A091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CA2FE-A210-49D1-9285-0EEEC8CCFDD6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07384-0F6A-4CB5-91BA-C969210EB8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DED20-27FB-4ED3-B9DD-D0671B62CAF0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9FE5D-3469-4F94-8ED7-D56D2125A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28D0CB-BCAE-4B4C-8BCA-99E0936046F8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F152-7211-459A-8D6D-D579D53BEB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36142B8-C3BA-4E51-AEBF-00A984721B71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E6238E5-CC0F-4F39-924A-8E9C7F0871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57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1270000" dist="50800" dir="5400000" algn="ctr" rotWithShape="0">
              <a:schemeClr val="bg1"/>
            </a:outerShdw>
          </a:effectLst>
        </p:spPr>
      </p:pic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5366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город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 err="1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Урай</a:t>
              </a: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Муниципальное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образование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23850" y="1412875"/>
            <a:ext cx="8391525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 внесении изменений в бюджет городского округа город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Урай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325" y="5732463"/>
            <a:ext cx="22542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И.В.Хусаинова</a:t>
            </a:r>
          </a:p>
        </p:txBody>
      </p:sp>
      <p:pic>
        <p:nvPicPr>
          <p:cNvPr id="12" name="Picture 4" descr="закладка ура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11560" y="2204864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 внесении изменений в бюджет городского округа город </a:t>
            </a:r>
            <a:r>
              <a:rPr lang="ru-RU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Урай</a:t>
            </a:r>
            <a:endParaRPr lang="en-US" sz="3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2016 год</a:t>
            </a:r>
            <a:endParaRPr 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 descr="закладка урай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980728"/>
            <a:ext cx="712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TextBox 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" name="TextBox 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TextBox 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TextBox 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" name="TextBox 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9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9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10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10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10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10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10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7" name="TextBox 1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2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2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2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2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2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2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2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2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2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2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2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2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2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2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2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2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2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2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2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3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3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3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3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3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3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3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3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3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3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3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3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3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3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3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3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3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3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3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3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3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3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3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3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3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3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3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3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3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3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3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3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3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3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3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3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3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3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3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3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3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3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3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3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3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3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3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3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3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3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3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3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3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3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3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3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3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3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3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3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3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3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3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3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3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3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3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3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3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3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3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3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3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3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3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3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3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3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4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4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4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4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4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4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4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4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4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4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4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4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4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4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4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4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4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4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4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4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4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4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4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4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4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4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4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4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4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4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4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4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4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4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4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4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4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4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4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4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4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4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4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4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4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4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4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4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4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4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4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4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4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4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4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4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4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4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4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4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4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4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4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4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4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4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4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4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4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4" name="TextBox 4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5" name="TextBox 4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6" name="TextBox 4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7" name="TextBox 4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8" name="TextBox 4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9" name="TextBox 4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0" name="TextBox 4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1" name="TextBox 4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2" name="TextBox 4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3" name="TextBox 4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4" name="TextBox 4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5" name="TextBox 4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6" name="TextBox 4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7" name="TextBox 4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8" name="TextBox 4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9" name="TextBox 4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0" name="TextBox 4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1" name="TextBox 4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2" name="TextBox 4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3" name="TextBox 4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4" name="TextBox 4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5" name="TextBox 4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6" name="TextBox 4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7" name="TextBox 4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8" name="TextBox 4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9" name="TextBox 4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0" name="TextBox 4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1" name="TextBox 4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2" name="TextBox 4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3" name="TextBox 4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4" name="TextBox 4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5" name="TextBox 5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6" name="TextBox 5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7" name="TextBox 5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8" name="TextBox 5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9" name="TextBox 5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0" name="TextBox 5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1" name="TextBox 5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2" name="TextBox 5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3" name="TextBox 5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4" name="TextBox 5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5" name="TextBox 5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6" name="TextBox 5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7" name="TextBox 5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8" name="TextBox 5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9" name="TextBox 5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0" name="TextBox 5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1" name="TextBox 5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2" name="TextBox 5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3" name="TextBox 5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4" name="TextBox 5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5" name="TextBox 5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6" name="TextBox 5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7" name="TextBox 5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8" name="TextBox 5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9" name="TextBox 5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0" name="TextBox 5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1" name="TextBox 5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2" name="TextBox 5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3" name="TextBox 5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4" name="TextBox 5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5" name="TextBox 5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6" name="TextBox 5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7" name="TextBox 5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8" name="TextBox 5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9" name="TextBox 5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0" name="TextBox 6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1" name="TextBox 6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2" name="TextBox 6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3" name="TextBox 6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4" name="TextBox 6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5" name="TextBox 6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6" name="TextBox 6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7" name="TextBox 6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8" name="TextBox 6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9" name="TextBox 6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0" name="TextBox 6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1" name="TextBox 6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2" name="TextBox 6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3" name="TextBox 6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4" name="TextBox 6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5" name="TextBox 6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6" name="TextBox 6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7" name="TextBox 6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8" name="TextBox 6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9" name="TextBox 6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0" name="TextBox 6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1" name="TextBox 6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2" name="TextBox 6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3" name="TextBox 6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4" name="TextBox 6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5" name="TextBox 6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6" name="TextBox 6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7" name="TextBox 6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8" name="TextBox 6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9" name="TextBox 6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0" name="TextBox 6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1" name="TextBox 6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2" name="TextBox 6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3" name="TextBox 6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4" name="TextBox 6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5" name="TextBox 6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6" name="TextBox 6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7" name="TextBox 6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8" name="TextBox 6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9" name="TextBox 6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0" name="TextBox 6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1" name="TextBox 6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2" name="TextBox 6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3" name="TextBox 6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4" name="TextBox 6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5" name="TextBox 6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6" name="TextBox 6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7" name="TextBox 6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8" name="TextBox 6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9" name="TextBox 6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0" name="TextBox 6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1" name="TextBox 6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2" name="TextBox 6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3" name="TextBox 6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4" name="TextBox 6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5" name="TextBox 6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6" name="TextBox 6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7" name="TextBox 6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8" name="TextBox 6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9" name="TextBox 6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0" name="TextBox 6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1" name="TextBox 6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2" name="TextBox 6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3" name="TextBox 6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4" name="TextBox 6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5" name="TextBox 6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6" name="TextBox 6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7" name="TextBox 6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8" name="TextBox 6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9" name="TextBox 6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0" name="TextBox 6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1" name="TextBox 6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2" name="TextBox 6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3" name="TextBox 6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4" name="TextBox 6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5" name="TextBox 7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6" name="TextBox 7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7" name="TextBox 7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8" name="TextBox 7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9" name="TextBox 7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0" name="TextBox 7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1" name="TextBox 7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2" name="TextBox 7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3" name="TextBox 7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4" name="TextBox 7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5" name="TextBox 7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6" name="TextBox 7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7" name="TextBox 7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8" name="TextBox 7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9" name="TextBox 7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0" name="TextBox 7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1" name="TextBox 7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2" name="TextBox 7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3" name="TextBox 7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4" name="TextBox 7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5" name="TextBox 7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6" name="TextBox 7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7" name="TextBox 7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8" name="TextBox 7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9" name="TextBox 7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0" name="TextBox 7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1" name="TextBox 7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2" name="TextBox 7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3" name="TextBox 7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4" name="TextBox 7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5" name="TextBox 7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6" name="TextBox 7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7" name="TextBox 7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8" name="TextBox 7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9" name="TextBox 7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0" name="TextBox 7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1" name="TextBox 7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2" name="TextBox 7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3" name="TextBox 7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4" name="TextBox 7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5" name="TextBox 7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6" name="TextBox 7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7" name="TextBox 7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8" name="TextBox 7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9" name="TextBox 7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0" name="TextBox 7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1" name="TextBox 7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2" name="TextBox 7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3" name="TextBox 7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4" name="TextBox 7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5" name="TextBox 7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6" name="TextBox 7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7" name="TextBox 7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8" name="TextBox 7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9" name="TextBox 7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0" name="TextBox 7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1" name="TextBox 7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2" name="TextBox 7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3" name="TextBox 7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4" name="TextBox 7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5" name="TextBox 7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6" name="TextBox 7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7" name="TextBox 7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8" name="TextBox 7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9" name="TextBox 7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0" name="TextBox 7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1" name="TextBox 7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2" name="TextBox 7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3" name="TextBox 7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4" name="TextBox 7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5" name="TextBox 7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6" name="TextBox 7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7" name="TextBox 7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8" name="TextBox 7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9" name="TextBox 7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0" name="TextBox 7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1" name="TextBox 7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2" name="TextBox 7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3" name="TextBox 7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4" name="TextBox 7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5" name="TextBox 7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6" name="TextBox 8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7" name="TextBox 8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8" name="TextBox 8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9" name="TextBox 8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0" name="TextBox 8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1" name="TextBox 8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2" name="TextBox 8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3" name="TextBox 8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4" name="TextBox 8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5" name="TextBox 8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6" name="TextBox 8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7" name="TextBox 8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8" name="TextBox 8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9" name="TextBox 8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0" name="TextBox 8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1" name="TextBox 8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2" name="TextBox 8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3" name="TextBox 8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4" name="TextBox 8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5" name="TextBox 8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6" name="TextBox 8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7" name="TextBox 8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8" name="TextBox 8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9" name="TextBox 8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0" name="TextBox 8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1" name="TextBox 8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2" name="TextBox 8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3" name="TextBox 8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4" name="TextBox 8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5" name="TextBox 9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6" name="TextBox 9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7" name="TextBox 9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8" name="TextBox 9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9" name="TextBox 9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0" name="TextBox 9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1" name="TextBox 9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2" name="TextBox 9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3" name="TextBox 9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4" name="TextBox 9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5" name="TextBox 9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6" name="TextBox 9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7" name="TextBox 9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8" name="TextBox 9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9" name="TextBox 9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0" name="TextBox 9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1" name="TextBox 9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2" name="TextBox 9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3" name="TextBox 9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4" name="TextBox 9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5" name="TextBox 9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6" name="TextBox 9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7" name="TextBox 9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8" name="TextBox 9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9" name="TextBox 9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0" name="TextBox 9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1" name="TextBox 9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2" name="TextBox 9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3" name="TextBox 9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4" name="TextBox 9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5" name="TextBox 9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6" name="TextBox 9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7" name="TextBox 9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8" name="TextBox 9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9" name="TextBox 9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0" name="TextBox 9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1" name="TextBox 9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2" name="TextBox 9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3" name="TextBox 9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4" name="TextBox 9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5" name="TextBox 9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6" name="TextBox 9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7" name="TextBox 9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8" name="TextBox 9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9" name="TextBox 9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0" name="TextBox 9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1" name="TextBox 9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2" name="TextBox 9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3" name="TextBox 9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4" name="TextBox 9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5" name="TextBox 9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6" name="TextBox 9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7" name="TextBox 9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8" name="TextBox 9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9" name="TextBox 9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0" name="TextBox 9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1" name="TextBox 9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2" name="TextBox 9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3" name="TextBox 9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4" name="TextBox 9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5" name="TextBox 9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6" name="TextBox 9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7" name="TextBox 9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8" name="TextBox 9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9" name="TextBox 9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0" name="TextBox 9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1" name="TextBox 9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2" name="TextBox 9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3" name="TextBox 9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4" name="TextBox 9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5" name="TextBox 9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6" name="TextBox 9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7" name="TextBox 9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8" name="TextBox 9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9" name="TextBox 9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0" name="TextBox 9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1" name="TextBox 9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2" name="TextBox 9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3" name="TextBox 9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4" name="TextBox 9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5" name="TextBox 9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6" name="TextBox 9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7" name="TextBox 9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8" name="TextBox 9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9" name="TextBox 9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0" name="TextBox 9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1" name="TextBox 9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2" name="TextBox 9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3" name="TextBox 9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4" name="TextBox 9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5" name="TextBox 9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6" name="TextBox 9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7" name="TextBox 9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8" name="TextBox 9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9" name="TextBox 9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0" name="TextBox 9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1" name="TextBox 9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2" name="TextBox 9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3" name="TextBox 9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4" name="TextBox 9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5" name="TextBox 10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6" name="TextBox 10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7" name="TextBox 10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8" name="TextBox 10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9" name="TextBox 10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0" name="TextBox 10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1" name="TextBox 10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2" name="TextBox 10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3" name="TextBox 10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4" name="TextBox 10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5" name="TextBox 10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6" name="TextBox 10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7" name="TextBox 10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8" name="TextBox 10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9" name="TextBox 10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0" name="TextBox 10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1" name="TextBox 10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2" name="TextBox 10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3" name="TextBox 10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4" name="TextBox 10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5" name="TextBox 10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6" name="TextBox 10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7" name="TextBox 10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8" name="TextBox 10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9" name="TextBox 10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0" name="TextBox 10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1" name="TextBox 10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2" name="TextBox 10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3" name="TextBox 10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4" name="TextBox 10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5" name="TextBox 10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6" name="TextBox 10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7" name="TextBox 10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8" name="TextBox 10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9" name="TextBox 10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0" name="TextBox 10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1" name="TextBox 10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2" name="TextBox 10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3" name="TextBox 10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4" name="TextBox 11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5" name="TextBox 11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6" name="TextBox 11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7" name="TextBox 11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8" name="TextBox 11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9" name="TextBox 11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0" name="TextBox 11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1" name="TextBox 11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2" name="TextBox 11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3" name="TextBox 11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4" name="TextBox 11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5" name="TextBox 11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6" name="TextBox 11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7" name="TextBox 11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8" name="TextBox 11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9" name="TextBox 11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0" name="TextBox 11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1" name="TextBox 11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2" name="TextBox 11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3" name="TextBox 11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4" name="TextBox 11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5" name="TextBox 11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6" name="TextBox 11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7" name="TextBox 11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8" name="TextBox 11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9" name="TextBox 11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0" name="TextBox 11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1" name="TextBox 11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2" name="TextBox 11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3" name="TextBox 11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4" name="TextBox 11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5" name="TextBox 11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6" name="TextBox 11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7" name="TextBox 11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8" name="TextBox 11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9" name="TextBox 12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0" name="TextBox 12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1" name="TextBox 12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2" name="TextBox 12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3" name="TextBox 12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4" name="TextBox 12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5" name="TextBox 12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6" name="TextBox 13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7" name="TextBox 13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8" name="TextBox 13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9" name="TextBox 13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0" name="TextBox 13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1" name="TextBox 13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2" name="TextBox 13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3" name="TextBox 13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4" name="TextBox 13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5" name="TextBox 13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6" name="TextBox 13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7" name="TextBox 13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8" name="TextBox 13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9" name="TextBox 13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0" name="TextBox 13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1" name="TextBox 13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2" name="TextBox 13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3" name="TextBox 13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4" name="TextBox 13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5" name="TextBox 13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6" name="TextBox 13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7" name="TextBox 13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8" name="TextBox 13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9" name="TextBox 13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0" name="TextBox 13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1" name="TextBox 13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2" name="TextBox 13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3" name="TextBox 13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4" name="TextBox 13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5" name="TextBox 13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6" name="Прямоугольник 845"/>
          <p:cNvSpPr/>
          <p:nvPr/>
        </p:nvSpPr>
        <p:spPr>
          <a:xfrm>
            <a:off x="683568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бюджет городского округа город Урай на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2016 год вносятся 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следующие изменения:</a:t>
            </a:r>
            <a:endParaRPr lang="ru-RU" sz="2000" i="1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47" name="Прямоугольник 846"/>
          <p:cNvSpPr/>
          <p:nvPr/>
        </p:nvSpPr>
        <p:spPr>
          <a:xfrm>
            <a:off x="1763688" y="980728"/>
            <a:ext cx="55446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200" b="1" i="1" dirty="0">
                <a:solidFill>
                  <a:srgbClr val="0000FF"/>
                </a:solidFill>
                <a:latin typeface="Times New Roman"/>
              </a:rPr>
              <a:t>Корректировка по </a:t>
            </a:r>
            <a:r>
              <a:rPr lang="ru-RU" sz="2200" b="1" i="1" dirty="0" smtClean="0">
                <a:solidFill>
                  <a:srgbClr val="0000FF"/>
                </a:solidFill>
                <a:latin typeface="Times New Roman"/>
              </a:rPr>
              <a:t>доходам</a:t>
            </a:r>
            <a:r>
              <a:rPr lang="en-US" sz="2200" b="1" i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ru-RU" sz="2200" b="1" i="1" dirty="0" smtClean="0">
                <a:solidFill>
                  <a:srgbClr val="0000FF"/>
                </a:solidFill>
                <a:latin typeface="Times New Roman"/>
              </a:rPr>
              <a:t>на 2016 год</a:t>
            </a:r>
            <a:endParaRPr lang="ru-RU" sz="2200" b="1" i="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848" name="Прямоугольник 847"/>
          <p:cNvSpPr/>
          <p:nvPr/>
        </p:nvSpPr>
        <p:spPr>
          <a:xfrm>
            <a:off x="6876256" y="1340768"/>
            <a:ext cx="17281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600" dirty="0">
                <a:solidFill>
                  <a:srgbClr val="0000FF"/>
                </a:solidFill>
                <a:latin typeface="Times New Roman"/>
              </a:rPr>
              <a:t>таблица № </a:t>
            </a:r>
            <a:r>
              <a:rPr lang="ru-RU" sz="1600" dirty="0" smtClean="0">
                <a:solidFill>
                  <a:srgbClr val="0000FF"/>
                </a:solidFill>
                <a:latin typeface="Times New Roman"/>
              </a:rPr>
              <a:t>1 </a:t>
            </a:r>
            <a:endParaRPr lang="ru-RU" sz="1600" dirty="0">
              <a:solidFill>
                <a:srgbClr val="0000FF"/>
              </a:solidFill>
              <a:latin typeface="Arial"/>
            </a:endParaRPr>
          </a:p>
        </p:txBody>
      </p:sp>
      <p:graphicFrame>
        <p:nvGraphicFramePr>
          <p:cNvPr id="851" name="Таблица 85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7800214"/>
              </p:ext>
            </p:extLst>
          </p:nvPr>
        </p:nvGraphicFramePr>
        <p:xfrm>
          <a:off x="395536" y="1772815"/>
          <a:ext cx="8208912" cy="4226038"/>
        </p:xfrm>
        <a:graphic>
          <a:graphicData uri="http://schemas.openxmlformats.org/drawingml/2006/table">
            <a:tbl>
              <a:tblPr/>
              <a:tblGrid>
                <a:gridCol w="6600118"/>
                <a:gridCol w="1608794"/>
              </a:tblGrid>
              <a:tr h="6875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Сумма </a:t>
                      </a:r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корректировки, тыс.рублей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35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ИТОГО ДОХОДОВ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+ 58 131,9</a:t>
                      </a:r>
                      <a:endParaRPr lang="ru-RU" sz="1800" b="1" i="1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86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Субсидии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</a:t>
                      </a:r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29 461,2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Субвенции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+ 21 191,9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+ 2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639,2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1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Сверхплановые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поступления по неналоговым доходам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+4 753,3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1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Безвозмездные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поступления от ООО «НК ЛУКОЙЛ»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+ 86,3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52" name="TextBox 3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3" name="TextBox 3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4" name="TextBox 3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5" name="TextBox 3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6" name="TextBox 3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7" name="TextBox 3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8" name="TextBox 3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9" name="TextBox 3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0" name="TextBox 3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1" name="TextBox 3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2" name="TextBox 3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3" name="TextBox 3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4" name="TextBox 3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5" name="TextBox 3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6" name="TextBox 3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7" name="TextBox 3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8" name="TextBox 3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9" name="TextBox 3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0" name="TextBox 3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1" name="TextBox 3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2" name="TextBox 3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3" name="TextBox 3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4" name="TextBox 3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5" name="TextBox 3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6" name="TextBox 3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7" name="TextBox 3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8" name="TextBox 3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9" name="TextBox 4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0" name="TextBox 4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1" name="TextBox 4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2" name="TextBox 4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3" name="TextBox 4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4" name="TextBox 4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5" name="TextBox 4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6" name="TextBox 4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7" name="TextBox 4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8" name="TextBox 4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9" name="TextBox 4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0" name="TextBox 4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1" name="TextBox 4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2" name="TextBox 4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3" name="TextBox 4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4" name="TextBox 4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5" name="TextBox 4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6" name="TextBox 4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7" name="TextBox 4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8" name="TextBox 4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9" name="TextBox 4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0" name="TextBox 4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1" name="TextBox 4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2" name="TextBox 4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3" name="TextBox 4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4" name="TextBox 4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5" name="TextBox 4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6" name="TextBox 4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7" name="TextBox 4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8" name="TextBox 4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9" name="TextBox 4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0" name="TextBox 4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1" name="TextBox 4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2" name="TextBox 4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3" name="TextBox 4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4" name="TextBox 4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5" name="TextBox 4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6" name="TextBox 4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7" name="TextBox 4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8" name="TextBox 4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9" name="TextBox 4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0" name="TextBox 4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1" name="TextBox 4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2" name="TextBox 4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3" name="TextBox 4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4" name="TextBox 4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5" name="TextBox 4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6" name="TextBox 4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7" name="TextBox 4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8" name="TextBox 4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9" name="TextBox 4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0" name="TextBox 4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1" name="TextBox 4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2" name="TextBox 4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3" name="TextBox 4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4" name="TextBox 4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5" name="TextBox 4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6" name="TextBox 4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7" name="TextBox 4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8" name="TextBox 4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9" name="TextBox 4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0" name="TextBox 4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1" name="TextBox 4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2" name="TextBox 4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3" name="TextBox 4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4" name="TextBox 4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5" name="TextBox 4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6" name="TextBox 4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7" name="TextBox 4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8" name="TextBox 4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9" name="TextBox 4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0" name="TextBox 4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1" name="TextBox 4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2" name="TextBox 4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3" name="TextBox 4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4" name="TextBox 4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5" name="TextBox 4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6" name="TextBox 4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7" name="TextBox 4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8" name="TextBox 4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9" name="TextBox 4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0" name="TextBox 4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1" name="TextBox 4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2" name="TextBox 4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3" name="TextBox 4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4" name="TextBox 4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5" name="TextBox 4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6" name="TextBox 4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7" name="TextBox 4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8" name="TextBox 4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9" name="TextBox 4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0" name="TextBox 4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1" name="TextBox 4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2" name="TextBox 4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3" name="TextBox 4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4" name="TextBox 4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5" name="TextBox 4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6" name="TextBox 4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7" name="TextBox 4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8" name="TextBox 4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9" name="TextBox 5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0" name="TextBox 5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1" name="TextBox 5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2" name="TextBox 5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3" name="TextBox 5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4" name="TextBox 5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5" name="TextBox 5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6" name="TextBox 5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7" name="TextBox 5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8" name="TextBox 5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9" name="TextBox 5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0" name="TextBox 5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1" name="TextBox 5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2" name="TextBox 5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3" name="TextBox 5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4" name="TextBox 5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5" name="TextBox 5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6" name="TextBox 5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7" name="TextBox 5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8" name="TextBox 5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9" name="TextBox 5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0" name="TextBox 5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1" name="TextBox 5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2" name="TextBox 5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3" name="TextBox 5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4" name="TextBox 5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5" name="TextBox 5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6" name="TextBox 5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7" name="TextBox 5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8" name="TextBox 5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9" name="TextBox 5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0" name="TextBox 5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1" name="TextBox 5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2" name="TextBox 5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3" name="TextBox 5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4" name="TextBox 6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5" name="TextBox 6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6" name="TextBox 6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7" name="TextBox 6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8" name="TextBox 6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9" name="TextBox 6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0" name="TextBox 6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1" name="TextBox 6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2" name="TextBox 6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3" name="TextBox 6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4" name="TextBox 6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5" name="TextBox 6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6" name="TextBox 6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7" name="TextBox 6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8" name="TextBox 6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9" name="TextBox 6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0" name="TextBox 6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1" name="TextBox 6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2" name="TextBox 6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3" name="TextBox 6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4" name="TextBox 6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5" name="TextBox 6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6" name="TextBox 6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7" name="TextBox 6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8" name="TextBox 6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9" name="TextBox 6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0" name="TextBox 6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1" name="TextBox 6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2" name="TextBox 6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3" name="TextBox 6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4" name="TextBox 6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5" name="TextBox 6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6" name="TextBox 6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7" name="TextBox 6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8" name="TextBox 6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9" name="TextBox 6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0" name="TextBox 6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1" name="TextBox 6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2" name="TextBox 6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3" name="TextBox 6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4" name="TextBox 6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5" name="TextBox 6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6" name="TextBox 6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7" name="TextBox 6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8" name="TextBox 6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9" name="TextBox 6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0" name="TextBox 6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1" name="TextBox 6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2" name="TextBox 6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3" name="TextBox 6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4" name="TextBox 6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5" name="TextBox 6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6" name="TextBox 6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7" name="TextBox 6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8" name="TextBox 6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9" name="TextBox 6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0" name="TextBox 6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1" name="TextBox 6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2" name="TextBox 6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3" name="TextBox 6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4" name="TextBox 6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5" name="TextBox 6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6" name="TextBox 6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7" name="TextBox 6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8" name="TextBox 6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9" name="TextBox 6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0" name="TextBox 6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1" name="TextBox 6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2" name="TextBox 6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3" name="TextBox 6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4" name="TextBox 6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5" name="TextBox 6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6" name="TextBox 6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7" name="TextBox 6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8" name="TextBox 6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9" name="TextBox 7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0" name="TextBox 7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1" name="TextBox 7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2" name="TextBox 7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3" name="TextBox 7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4" name="TextBox 7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5" name="TextBox 7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6" name="TextBox 7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7" name="TextBox 7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8" name="TextBox 7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9" name="TextBox 7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0" name="TextBox 7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1" name="TextBox 7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2" name="TextBox 7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3" name="TextBox 7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4" name="TextBox 7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5" name="TextBox 7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6" name="TextBox 7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7" name="TextBox 7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8" name="TextBox 7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9" name="TextBox 7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0" name="TextBox 7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1" name="TextBox 7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2" name="TextBox 7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3" name="TextBox 7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4" name="TextBox 7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5" name="TextBox 7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6" name="TextBox 7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7" name="TextBox 7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8" name="TextBox 7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9" name="TextBox 7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0" name="TextBox 7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1" name="TextBox 7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2" name="TextBox 7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3" name="TextBox 7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4" name="TextBox 7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5" name="TextBox 7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6" name="TextBox 7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7" name="TextBox 7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8" name="TextBox 7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9" name="TextBox 7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0" name="TextBox 7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1" name="TextBox 7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2" name="TextBox 7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3" name="TextBox 7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4" name="TextBox 7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5" name="TextBox 7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6" name="TextBox 7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7" name="TextBox 7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8" name="TextBox 7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9" name="TextBox 7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0" name="TextBox 7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1" name="TextBox 7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2" name="TextBox 7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3" name="TextBox 7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4" name="TextBox 7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5" name="TextBox 7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6" name="TextBox 7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7" name="TextBox 7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8" name="TextBox 7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9" name="TextBox 7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0" name="TextBox 7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1" name="TextBox 7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2" name="TextBox 7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3" name="TextBox 7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4" name="TextBox 7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5" name="TextBox 7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6" name="TextBox 7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7" name="TextBox 7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8" name="TextBox 7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9" name="TextBox 7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0" name="TextBox 7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1" name="TextBox 7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2" name="TextBox 7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3" name="TextBox 7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4" name="TextBox 7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5" name="TextBox 7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6" name="TextBox 7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7" name="TextBox 7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8" name="TextBox 7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9" name="TextBox 7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0" name="TextBox 8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1" name="TextBox 8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2" name="TextBox 8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3" name="TextBox 8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4" name="TextBox 8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5" name="TextBox 8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6" name="TextBox 8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7" name="TextBox 8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8" name="TextBox 8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9" name="TextBox 8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0" name="TextBox 8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1" name="TextBox 8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2" name="TextBox 8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3" name="TextBox 8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4" name="TextBox 8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5" name="TextBox 8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6" name="TextBox 8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7" name="TextBox 8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8" name="TextBox 8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9" name="TextBox 8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0" name="TextBox 8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1" name="TextBox 8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2" name="TextBox 8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3" name="TextBox 8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4" name="TextBox 8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5" name="TextBox 8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6" name="TextBox 8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7" name="TextBox 8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8" name="TextBox 8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9" name="TextBox 9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0" name="TextBox 9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1" name="TextBox 9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2" name="TextBox 9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3" name="TextBox 9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4" name="TextBox 9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5" name="TextBox 9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6" name="TextBox 9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7" name="TextBox 9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8" name="TextBox 9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9" name="TextBox 9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0" name="TextBox 9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1" name="TextBox 9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2" name="TextBox 9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3" name="TextBox 9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4" name="TextBox 9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5" name="TextBox 9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6" name="TextBox 9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7" name="TextBox 9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8" name="TextBox 9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9" name="TextBox 9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0" name="TextBox 9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1" name="TextBox 9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2" name="TextBox 9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3" name="TextBox 9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4" name="TextBox 9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5" name="TextBox 9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6" name="TextBox 9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7" name="TextBox 9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8" name="TextBox 9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9" name="TextBox 9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0" name="TextBox 9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1" name="TextBox 9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2" name="TextBox 9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3" name="TextBox 9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4" name="TextBox 9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5" name="TextBox 9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6" name="TextBox 9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7" name="TextBox 9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8" name="TextBox 9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9" name="TextBox 9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0" name="TextBox 9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1" name="TextBox 9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2" name="TextBox 9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3" name="TextBox 9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4" name="TextBox 9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5" name="TextBox 9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6" name="TextBox 9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7" name="TextBox 9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8" name="TextBox 9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9" name="TextBox 9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0" name="TextBox 9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1" name="TextBox 9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2" name="TextBox 9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3" name="TextBox 9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4" name="TextBox 9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5" name="TextBox 9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6" name="TextBox 9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7" name="TextBox 9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8" name="TextBox 9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9" name="TextBox 9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0" name="TextBox 9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1" name="TextBox 9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2" name="TextBox 9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3" name="TextBox 9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4" name="TextBox 9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5" name="TextBox 9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6" name="TextBox 9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7" name="TextBox 9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8" name="TextBox 9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9" name="TextBox 9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0" name="TextBox 9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1" name="TextBox 9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2" name="TextBox 9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3" name="TextBox 9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4" name="TextBox 9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5" name="TextBox 9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6" name="TextBox 9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7" name="TextBox 9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8" name="TextBox 9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9" name="TextBox 9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0" name="TextBox 9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1" name="TextBox 9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2" name="TextBox 9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3" name="TextBox 9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4" name="TextBox 9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5" name="TextBox 9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6" name="TextBox 9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7" name="TextBox 9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8" name="TextBox 9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9" name="TextBox 9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0" name="TextBox 9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1" name="TextBox 9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2" name="TextBox 9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3" name="TextBox 9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4" name="TextBox 9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5" name="TextBox 9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6" name="TextBox 9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7" name="TextBox 9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8" name="TextBox 9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9" name="TextBox 10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0" name="TextBox 10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1" name="TextBox 10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2" name="TextBox 10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3" name="TextBox 10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4" name="TextBox 10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5" name="TextBox 10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6" name="TextBox 10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7" name="TextBox 10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8" name="TextBox 10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9" name="TextBox 10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0" name="TextBox 10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1" name="TextBox 10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2" name="TextBox 10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3" name="TextBox 10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4" name="TextBox 10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5" name="TextBox 10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6" name="TextBox 10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7" name="TextBox 10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8" name="TextBox 10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9" name="TextBox 10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0" name="TextBox 10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1" name="TextBox 10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2" name="TextBox 10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3" name="TextBox 10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4" name="TextBox 10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5" name="TextBox 10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6" name="TextBox 10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7" name="TextBox 10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8" name="TextBox 10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9" name="TextBox 10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0" name="TextBox 10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1" name="TextBox 10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2" name="TextBox 10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3" name="TextBox 10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4" name="TextBox 10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5" name="TextBox 10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6" name="TextBox 10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7" name="TextBox 10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8" name="TextBox 11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9" name="TextBox 11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0" name="TextBox 11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1" name="TextBox 11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2" name="TextBox 11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3" name="TextBox 11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4" name="TextBox 11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5" name="TextBox 11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6" name="TextBox 11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7" name="TextBox 11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8" name="TextBox 11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9" name="TextBox 11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0" name="TextBox 11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1" name="TextBox 11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2" name="TextBox 11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3" name="TextBox 11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4" name="TextBox 11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5" name="TextBox 11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6" name="TextBox 11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7" name="TextBox 11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8" name="TextBox 11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9" name="TextBox 11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0" name="TextBox 11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1" name="TextBox 11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2" name="TextBox 11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3" name="TextBox 11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4" name="TextBox 11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5" name="TextBox 11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6" name="TextBox 11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7" name="TextBox 11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8" name="TextBox 11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9" name="TextBox 11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0" name="TextBox 11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1" name="TextBox 11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2" name="TextBox 11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3" name="TextBox 12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4" name="TextBox 12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5" name="TextBox 12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6" name="TextBox 12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7" name="TextBox 12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8" name="TextBox 12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9" name="TextBox 12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0" name="TextBox 13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1" name="TextBox 13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2" name="TextBox 13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3" name="TextBox 13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4" name="TextBox 13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5" name="TextBox 13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6" name="TextBox 13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7" name="TextBox 13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8" name="TextBox 13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9" name="TextBox 13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0" name="TextBox 13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1" name="TextBox 13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2" name="TextBox 13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3" name="TextBox 13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4" name="TextBox 13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5" name="TextBox 13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6" name="TextBox 13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7" name="TextBox 13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8" name="TextBox 13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9" name="TextBox 13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0" name="TextBox 13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1" name="TextBox 13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2" name="TextBox 13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3" name="TextBox 13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4" name="TextBox 13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5" name="TextBox 13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6" name="TextBox 13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7" name="TextBox 13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8" name="TextBox 13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9" name="TextBox 13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684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384" name="Таблица 38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3223298"/>
              </p:ext>
            </p:extLst>
          </p:nvPr>
        </p:nvGraphicFramePr>
        <p:xfrm>
          <a:off x="323528" y="908721"/>
          <a:ext cx="8496944" cy="3699245"/>
        </p:xfrm>
        <a:graphic>
          <a:graphicData uri="http://schemas.openxmlformats.org/drawingml/2006/table">
            <a:tbl>
              <a:tblPr/>
              <a:tblGrid>
                <a:gridCol w="6768752"/>
                <a:gridCol w="1728192"/>
              </a:tblGrid>
              <a:tr h="504055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7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Наименование: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Сумма корректировки, тыс.рублей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62024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ИТОГО РАСХОДОВ, в том числе</a:t>
                      </a:r>
                      <a:r>
                        <a:rPr lang="en-US" sz="18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:</a:t>
                      </a:r>
                      <a:endParaRPr lang="ru-RU" sz="1800" b="1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+58 131,9</a:t>
                      </a:r>
                      <a:endParaRPr lang="ru-RU" sz="1800" b="1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230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8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- за счет безвозмездных поступлений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из бюджета автономного округа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+53 378,6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23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- за счет средств местного бюджета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+4 753,3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5" name="Прямоугольник 384"/>
          <p:cNvSpPr/>
          <p:nvPr/>
        </p:nvSpPr>
        <p:spPr>
          <a:xfrm>
            <a:off x="7620000" y="950503"/>
            <a:ext cx="1378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600" dirty="0" smtClean="0">
                <a:solidFill>
                  <a:srgbClr val="0000FF"/>
                </a:solidFill>
                <a:latin typeface="Times New Roman"/>
              </a:rPr>
              <a:t>таблица № 2 </a:t>
            </a:r>
            <a:endParaRPr lang="ru-RU" sz="1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86" name="Прямоугольник 385"/>
          <p:cNvSpPr/>
          <p:nvPr/>
        </p:nvSpPr>
        <p:spPr>
          <a:xfrm>
            <a:off x="755576" y="287650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i="1" dirty="0" smtClean="0">
                <a:solidFill>
                  <a:srgbClr val="0000FF"/>
                </a:solidFill>
                <a:latin typeface="Times New Roman"/>
              </a:rPr>
              <a:t>Корректировка по расходам на 2016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8121663"/>
              </p:ext>
            </p:extLst>
          </p:nvPr>
        </p:nvGraphicFramePr>
        <p:xfrm>
          <a:off x="179512" y="457541"/>
          <a:ext cx="8784975" cy="6246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3658793"/>
                <a:gridCol w="912145"/>
                <a:gridCol w="3709981"/>
              </a:tblGrid>
              <a:tr h="628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  <a:endParaRPr lang="ru-RU" sz="13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3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300" b="1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3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расходования</a:t>
                      </a:r>
                      <a:endParaRPr lang="ru-RU" sz="13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17386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образования города Урай" на 2014-2018 годы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+24 430,9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СМР и приобретение технологического оборудования на объект "Капитальный ремонт МБДОУ №12" «+»25610,0 тыс. руб., перераспределение средств в связи с реорганизацией структуры МБУ ДО "ЦДО" выведением Клуба технических  видов спорта        "-"1 265,4 тыс. руб., именные премии ООО "ЛУКОЙЛ-Западная Сибирь" для учащихся общеобразовательных школ города  «+»86,3 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6663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"Культура города </a:t>
                      </a:r>
                      <a:r>
                        <a:rPr lang="ru-RU" sz="130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на 2012-2016 годы подпрограмма 4 «Художественное образование»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3 972,2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финансового обеспечения муниципального задания на оказание муниципальных услуг (содержание имущества) «+»2 000,0 тыс.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.,проведение работ по установке 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периметрального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ограждения МБУ ДО "Детская школа искусств №1«»+»1 972,2 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5722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"Поддержка социально ориентированных некоммерческих  организаций в городе </a:t>
                      </a:r>
                      <a:r>
                        <a:rPr lang="ru-RU" sz="130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на 2015 - 2017 годы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1 642,3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социально-ориентированных </a:t>
                      </a:r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некоммерческих организаций 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5722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"Улучшение жилищных условий граждан, проживающих на территории муниципального образования город Урай" на 2016-2018 годы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-19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746,5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2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софинансирования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местного бюджета на приобретение жилья по  молодым семьям «+»46,2 </a:t>
                      </a:r>
                      <a:r>
                        <a:rPr lang="ru-RU" sz="12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доля </a:t>
                      </a:r>
                      <a:r>
                        <a:rPr lang="ru-RU" sz="12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софинансирования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местного бюджета на приобретение жилья «+»5817,3 </a:t>
                      </a:r>
                      <a:r>
                        <a:rPr lang="ru-RU" sz="12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 перераспределение средств в связи с пересмотром приоритетности по выполнению строительно-монтажных работ по объектам в рамках Соглашения о сотрудничестве между Правительством Ханты-Мансийского автономного округа –Югры и ПАО «Нефтяная компания «ЛУКОЙЛ» "-" 25610,0 </a:t>
                      </a:r>
                      <a:r>
                        <a:rPr lang="ru-RU" sz="12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11663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муниципальных программ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50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28468647"/>
              </p:ext>
            </p:extLst>
          </p:nvPr>
        </p:nvGraphicFramePr>
        <p:xfrm>
          <a:off x="179512" y="369333"/>
          <a:ext cx="8784975" cy="5712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3658793"/>
                <a:gridCol w="912145"/>
                <a:gridCol w="3709981"/>
              </a:tblGrid>
              <a:tr h="5090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400" b="1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расходования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16144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"Капитальный ремонт и реконструкция систем коммунальной инфраструктуры города </a:t>
                      </a:r>
                      <a:r>
                        <a:rPr lang="ru-RU" sz="130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2014-2020 годы"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1 337,6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ассигнований на реконструкцию, расширение, модернизацию, строительство и капитальный ремонт объектов коммунального комплекса "-"1099,3 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перераспределены средства высвободившиеся по результатам проведения конкурсных торгов по разработке программы "Комплексное развитие коммунальной инфраструктуры города 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"-"238,3 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"Профилактика правонарушений на территории города 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на 2015-2017 годы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+2 700,0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стационарных 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металлодетекторов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барьеров безопасности, подавителя радиочастот и мобильных волн, создание точек видеонаблюдения "Безопасный город" район парка "Солнышко", оплата каналов связи системы "Безопасность дорожного движения"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8211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программа "Защита населения и территории городского округа города </a:t>
                      </a:r>
                      <a:r>
                        <a:rPr lang="ru-RU" sz="130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чрезвычайных ситуаций, совершенствование гражданской обороны" на 2013-2018 </a:t>
                      </a:r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-748,4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экономия средств от выполнения работ по модернизации муниципальной системы оповещения и информирования населения о чрезвычайных ситуациях города 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"Охрана окружающей среды в границах города Урай" на 2012-2016 годы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126,7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проекта нормативов образования отходов и лимитов на их размещение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транспортной системы города 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на 2016-2020 годы 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-625,1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перераспределены средства высвободившиеся по результатам проведения конкурсных торгов по выполнению работ по определению границ земельных участков городских автомобильных дорог 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536" y="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муниципальных программ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50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34143540"/>
              </p:ext>
            </p:extLst>
          </p:nvPr>
        </p:nvGraphicFramePr>
        <p:xfrm>
          <a:off x="251520" y="548680"/>
          <a:ext cx="8784975" cy="6078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3658793"/>
                <a:gridCol w="912145"/>
                <a:gridCol w="3709981"/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4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расходования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11891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программа "Создание условий для эффективного и ответственного управления муниципальными финансами, повышения устойчивости местного бюджета городского округа город Урай. Управление муниципальными финансами в городском округе город Урай" на период до 2020 года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-2 859,3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плановых назначений со статьи расходов "Резервные фонды", приобретение лицензии на право использования СКЗИ "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КриптоПроCSP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версия 4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9068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11.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"Совершенствование и развитие муниципального управления в городе Урай" на 2015-2017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+4 314,0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подготовка и проведение местных выборов,  содержание зданий с целью  улучшения условий труда работников, оплата исполнительного листа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13491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"Обеспечение градостроительной деятельности на территории города 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Урай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" на  2015-2017 годы</a:t>
                      </a:r>
                    </a:p>
                    <a:p>
                      <a:pPr algn="l" fontAlgn="b"/>
                      <a:endParaRPr lang="ru-RU" sz="13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-5 010,3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ремонта автомобиля (поступления страхового ущерба от ДТП в рамках полиса ОСАГО от ООО </a:t>
                      </a:r>
                      <a:r>
                        <a:rPr lang="ru-RU" sz="12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ГСК"Югория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"), а так же перераспределены средства высвободившиеся по результатам проведения конкурсных торгов, доля </a:t>
                      </a:r>
                      <a:r>
                        <a:rPr lang="ru-RU" sz="12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софинансирования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местного бюджета в рамках реализации полномочий в области строительства, градостроительной деятельности и жилищных отношений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402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программа "Молодежь города 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Урай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" на 2016-2020 годы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+41,0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налога на имущество по объекту клуб "Дружба"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11851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программа "Развитие жилищно-коммунального комплекса и повышение энергетической эффективности в городе 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Урай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на 2016-2018 годы" подпрограмма 1 "Создание условий для обеспечения содержания объектов жилищно-коммунального комплекса и объектов благоустройства города 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Урай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"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+52,8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перераспределены средства высвободившиеся по результатам проведения конкурсных торгов по выполнению работ по устранению строительных дефектов по решению суда "-" 22,2 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проведение кадастровых работ по изготовлению технического плана объекта "Полигон утилизации ТБО" -75,0 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11663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муниципальных программ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700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7416" name="Rectangle 1"/>
          <p:cNvSpPr>
            <a:spLocks noChangeArrowheads="1"/>
          </p:cNvSpPr>
          <p:nvPr/>
        </p:nvSpPr>
        <p:spPr bwMode="auto">
          <a:xfrm>
            <a:off x="1259632" y="476672"/>
            <a:ext cx="71287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 algn="ctr"/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учетом внесенных изменений уточненные показатели бюджета на 2016 год составят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sz="2200" b="1" dirty="0" smtClean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000" b="1" dirty="0" smtClean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5" name="Прямоугольник 384"/>
          <p:cNvSpPr/>
          <p:nvPr/>
        </p:nvSpPr>
        <p:spPr>
          <a:xfrm>
            <a:off x="6876256" y="1412776"/>
            <a:ext cx="1378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600" dirty="0" smtClean="0">
                <a:solidFill>
                  <a:srgbClr val="0000FF"/>
                </a:solidFill>
                <a:latin typeface="Times New Roman"/>
              </a:rPr>
              <a:t>таблица № 4 </a:t>
            </a:r>
            <a:endParaRPr lang="ru-RU" sz="1600" dirty="0">
              <a:solidFill>
                <a:srgbClr val="0000FF"/>
              </a:solid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42556390"/>
              </p:ext>
            </p:extLst>
          </p:nvPr>
        </p:nvGraphicFramePr>
        <p:xfrm>
          <a:off x="467544" y="1844824"/>
          <a:ext cx="7819232" cy="2736305"/>
        </p:xfrm>
        <a:graphic>
          <a:graphicData uri="http://schemas.openxmlformats.org/drawingml/2006/table">
            <a:tbl>
              <a:tblPr/>
              <a:tblGrid>
                <a:gridCol w="5363105"/>
                <a:gridCol w="2456127"/>
              </a:tblGrid>
              <a:tr h="11571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Наименование: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Сумма корректировки на 2016 год, </a:t>
                      </a:r>
                    </a:p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тыс.рублей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76492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Доходы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2 830 363</a:t>
                      </a:r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,7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Расходы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3 169 039,6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Дефицит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- 338 675,9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1739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10526</TotalTime>
  <Words>943</Words>
  <Application>Microsoft Office PowerPoint</Application>
  <PresentationFormat>Экран (4:3)</PresentationFormat>
  <Paragraphs>121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 A. Gotsman</dc:creator>
  <cp:lastModifiedBy>Лариса Васильевна Зорина</cp:lastModifiedBy>
  <cp:revision>1131</cp:revision>
  <dcterms:created xsi:type="dcterms:W3CDTF">2011-03-01T09:21:01Z</dcterms:created>
  <dcterms:modified xsi:type="dcterms:W3CDTF">2016-06-21T12:25:04Z</dcterms:modified>
</cp:coreProperties>
</file>